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48"/>
  </p:notesMasterIdLst>
  <p:sldIdLst>
    <p:sldId id="296" r:id="rId5"/>
    <p:sldId id="341" r:id="rId6"/>
    <p:sldId id="353" r:id="rId7"/>
    <p:sldId id="351" r:id="rId8"/>
    <p:sldId id="355" r:id="rId9"/>
    <p:sldId id="356" r:id="rId10"/>
    <p:sldId id="357" r:id="rId11"/>
    <p:sldId id="358" r:id="rId12"/>
    <p:sldId id="360" r:id="rId13"/>
    <p:sldId id="364" r:id="rId14"/>
    <p:sldId id="365" r:id="rId15"/>
    <p:sldId id="377" r:id="rId16"/>
    <p:sldId id="378" r:id="rId17"/>
    <p:sldId id="379" r:id="rId18"/>
    <p:sldId id="380" r:id="rId19"/>
    <p:sldId id="381" r:id="rId20"/>
    <p:sldId id="382" r:id="rId21"/>
    <p:sldId id="383" r:id="rId22"/>
    <p:sldId id="392" r:id="rId23"/>
    <p:sldId id="393" r:id="rId24"/>
    <p:sldId id="397" r:id="rId25"/>
    <p:sldId id="394" r:id="rId26"/>
    <p:sldId id="366" r:id="rId27"/>
    <p:sldId id="367" r:id="rId28"/>
    <p:sldId id="368" r:id="rId29"/>
    <p:sldId id="369" r:id="rId30"/>
    <p:sldId id="370" r:id="rId31"/>
    <p:sldId id="371" r:id="rId32"/>
    <p:sldId id="372" r:id="rId33"/>
    <p:sldId id="373" r:id="rId34"/>
    <p:sldId id="374" r:id="rId35"/>
    <p:sldId id="376" r:id="rId36"/>
    <p:sldId id="375" r:id="rId37"/>
    <p:sldId id="398" r:id="rId38"/>
    <p:sldId id="384" r:id="rId39"/>
    <p:sldId id="386" r:id="rId40"/>
    <p:sldId id="387" r:id="rId41"/>
    <p:sldId id="388" r:id="rId42"/>
    <p:sldId id="389" r:id="rId43"/>
    <p:sldId id="390" r:id="rId44"/>
    <p:sldId id="391" r:id="rId45"/>
    <p:sldId id="395" r:id="rId46"/>
    <p:sldId id="396" r:id="rId47"/>
  </p:sldIdLst>
  <p:sldSz cx="9144000" cy="5143500" type="screen16x9"/>
  <p:notesSz cx="6858000" cy="9945688"/>
  <p:embeddedFontLst>
    <p:embeddedFont>
      <p:font typeface="Calibri" panose="020F0502020204030204" pitchFamily="34" charset="0"/>
      <p:regular r:id="rId49"/>
      <p:bold r:id="rId50"/>
      <p:italic r:id="rId51"/>
      <p:boldItalic r:id="rId52"/>
    </p:embeddedFont>
    <p:embeddedFont>
      <p:font typeface="Fira Sans Extra Condensed SemiBold" panose="020B0604020202020204" charset="0"/>
      <p:regular r:id="rId53"/>
      <p:bold r:id="rId54"/>
      <p:italic r:id="rId55"/>
      <p:boldItalic r:id="rId56"/>
    </p:embeddedFont>
    <p:embeddedFont>
      <p:font typeface="Roboto" panose="02000000000000000000" pitchFamily="2" charset="0"/>
      <p:regular r:id="rId57"/>
      <p:bold r:id="rId58"/>
      <p:italic r:id="rId59"/>
      <p:boldItalic r:id="rId60"/>
    </p:embeddedFont>
    <p:embeddedFont>
      <p:font typeface="Source Sans Pro" panose="020B0503030403020204" pitchFamily="34" charset="0"/>
      <p:regular r:id="rId61"/>
      <p:bold r:id="rId62"/>
      <p:italic r:id="rId63"/>
      <p:boldItalic r:id="rId64"/>
    </p:embeddedFont>
    <p:embeddedFont>
      <p:font typeface="Trebuchet MS" panose="020B060302020202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FF"/>
    <a:srgbClr val="DEFB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CF301A-8FF5-4707-AC4A-B3AC5D076DFC}">
  <a:tblStyle styleId="{DDCF301A-8FF5-4707-AC4A-B3AC5D076D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7" autoAdjust="0"/>
    <p:restoredTop sz="89319" autoAdjust="0"/>
  </p:normalViewPr>
  <p:slideViewPr>
    <p:cSldViewPr snapToGrid="0">
      <p:cViewPr>
        <p:scale>
          <a:sx n="56" d="100"/>
          <a:sy n="56" d="100"/>
        </p:scale>
        <p:origin x="696" y="660"/>
      </p:cViewPr>
      <p:guideLst/>
    </p:cSldViewPr>
  </p:slideViewPr>
  <p:notesTextViewPr>
    <p:cViewPr>
      <p:scale>
        <a:sx n="1" d="1"/>
        <a:sy n="1" d="1"/>
      </p:scale>
      <p:origin x="0" y="0"/>
    </p:cViewPr>
  </p:notesTextViewPr>
  <p:sorterViewPr>
    <p:cViewPr>
      <p:scale>
        <a:sx n="200" d="100"/>
        <a:sy n="200" d="100"/>
      </p:scale>
      <p:origin x="0" y="-1355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3.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IITB Intern" userId="d41b339b-acf5-4f6f-949a-23c33159b0a5" providerId="ADAL" clId="{E095DC8D-059D-4FA7-B371-F98E5FDAC16F}"/>
    <pc:docChg chg="undo custSel addSld delSld modSld sldOrd">
      <pc:chgData name="IIITB Intern" userId="d41b339b-acf5-4f6f-949a-23c33159b0a5" providerId="ADAL" clId="{E095DC8D-059D-4FA7-B371-F98E5FDAC16F}" dt="2023-07-26T16:14:36.089" v="3786" actId="20577"/>
      <pc:docMkLst>
        <pc:docMk/>
      </pc:docMkLst>
      <pc:sldChg chg="modSp mod">
        <pc:chgData name="IIITB Intern" userId="d41b339b-acf5-4f6f-949a-23c33159b0a5" providerId="ADAL" clId="{E095DC8D-059D-4FA7-B371-F98E5FDAC16F}" dt="2023-07-26T15:49:02.811" v="3643" actId="20577"/>
        <pc:sldMkLst>
          <pc:docMk/>
          <pc:sldMk cId="3387310789" sldId="296"/>
        </pc:sldMkLst>
        <pc:spChg chg="mod">
          <ac:chgData name="IIITB Intern" userId="d41b339b-acf5-4f6f-949a-23c33159b0a5" providerId="ADAL" clId="{E095DC8D-059D-4FA7-B371-F98E5FDAC16F}" dt="2023-07-26T15:49:02.811" v="3643" actId="20577"/>
          <ac:spMkLst>
            <pc:docMk/>
            <pc:sldMk cId="3387310789" sldId="296"/>
            <ac:spMk id="59" creationId="{00000000-0000-0000-0000-000000000000}"/>
          </ac:spMkLst>
        </pc:spChg>
      </pc:sldChg>
      <pc:sldChg chg="modSp mod">
        <pc:chgData name="IIITB Intern" userId="d41b339b-acf5-4f6f-949a-23c33159b0a5" providerId="ADAL" clId="{E095DC8D-059D-4FA7-B371-F98E5FDAC16F}" dt="2023-07-26T16:14:36.089" v="3786" actId="20577"/>
        <pc:sldMkLst>
          <pc:docMk/>
          <pc:sldMk cId="2096398035" sldId="351"/>
        </pc:sldMkLst>
        <pc:spChg chg="mod">
          <ac:chgData name="IIITB Intern" userId="d41b339b-acf5-4f6f-949a-23c33159b0a5" providerId="ADAL" clId="{E095DC8D-059D-4FA7-B371-F98E5FDAC16F}" dt="2023-07-26T16:14:36.089" v="3786" actId="20577"/>
          <ac:spMkLst>
            <pc:docMk/>
            <pc:sldMk cId="2096398035" sldId="351"/>
            <ac:spMk id="58" creationId="{00000000-0000-0000-0000-000000000000}"/>
          </ac:spMkLst>
        </pc:spChg>
      </pc:sldChg>
      <pc:sldChg chg="modSp mod">
        <pc:chgData name="IIITB Intern" userId="d41b339b-acf5-4f6f-949a-23c33159b0a5" providerId="ADAL" clId="{E095DC8D-059D-4FA7-B371-F98E5FDAC16F}" dt="2023-07-26T16:10:54.751" v="3761" actId="207"/>
        <pc:sldMkLst>
          <pc:docMk/>
          <pc:sldMk cId="328601179" sldId="353"/>
        </pc:sldMkLst>
        <pc:spChg chg="mod">
          <ac:chgData name="IIITB Intern" userId="d41b339b-acf5-4f6f-949a-23c33159b0a5" providerId="ADAL" clId="{E095DC8D-059D-4FA7-B371-F98E5FDAC16F}" dt="2023-07-26T16:10:54.751" v="3761" actId="207"/>
          <ac:spMkLst>
            <pc:docMk/>
            <pc:sldMk cId="328601179" sldId="353"/>
            <ac:spMk id="203" creationId="{00000000-0000-0000-0000-000000000000}"/>
          </ac:spMkLst>
        </pc:spChg>
      </pc:sldChg>
      <pc:sldChg chg="modSp mod">
        <pc:chgData name="IIITB Intern" userId="d41b339b-acf5-4f6f-949a-23c33159b0a5" providerId="ADAL" clId="{E095DC8D-059D-4FA7-B371-F98E5FDAC16F}" dt="2023-07-26T16:06:01.360" v="3742" actId="207"/>
        <pc:sldMkLst>
          <pc:docMk/>
          <pc:sldMk cId="425068182" sldId="356"/>
        </pc:sldMkLst>
        <pc:spChg chg="mod">
          <ac:chgData name="IIITB Intern" userId="d41b339b-acf5-4f6f-949a-23c33159b0a5" providerId="ADAL" clId="{E095DC8D-059D-4FA7-B371-F98E5FDAC16F}" dt="2023-07-26T16:06:01.360" v="3742" actId="207"/>
          <ac:spMkLst>
            <pc:docMk/>
            <pc:sldMk cId="425068182" sldId="356"/>
            <ac:spMk id="203" creationId="{00000000-0000-0000-0000-000000000000}"/>
          </ac:spMkLst>
        </pc:spChg>
      </pc:sldChg>
      <pc:sldChg chg="modSp mod">
        <pc:chgData name="IIITB Intern" userId="d41b339b-acf5-4f6f-949a-23c33159b0a5" providerId="ADAL" clId="{E095DC8D-059D-4FA7-B371-F98E5FDAC16F}" dt="2023-07-26T16:05:51.732" v="3741" actId="207"/>
        <pc:sldMkLst>
          <pc:docMk/>
          <pc:sldMk cId="510487963" sldId="364"/>
        </pc:sldMkLst>
        <pc:spChg chg="mod">
          <ac:chgData name="IIITB Intern" userId="d41b339b-acf5-4f6f-949a-23c33159b0a5" providerId="ADAL" clId="{E095DC8D-059D-4FA7-B371-F98E5FDAC16F}" dt="2023-07-26T16:05:51.732" v="3741" actId="207"/>
          <ac:spMkLst>
            <pc:docMk/>
            <pc:sldMk cId="510487963" sldId="364"/>
            <ac:spMk id="2" creationId="{BBB02A2C-73FB-A30D-29C1-984C381BBEDF}"/>
          </ac:spMkLst>
        </pc:spChg>
      </pc:sldChg>
      <pc:sldChg chg="modSp mod ord">
        <pc:chgData name="IIITB Intern" userId="d41b339b-acf5-4f6f-949a-23c33159b0a5" providerId="ADAL" clId="{E095DC8D-059D-4FA7-B371-F98E5FDAC16F}" dt="2023-07-26T15:48:46.490" v="3641" actId="20577"/>
        <pc:sldMkLst>
          <pc:docMk/>
          <pc:sldMk cId="4011112870" sldId="366"/>
        </pc:sldMkLst>
        <pc:spChg chg="mod">
          <ac:chgData name="IIITB Intern" userId="d41b339b-acf5-4f6f-949a-23c33159b0a5" providerId="ADAL" clId="{E095DC8D-059D-4FA7-B371-F98E5FDAC16F}" dt="2023-07-26T15:48:46.490" v="3641" actId="20577"/>
          <ac:spMkLst>
            <pc:docMk/>
            <pc:sldMk cId="4011112870" sldId="366"/>
            <ac:spMk id="3" creationId="{E7AA10DF-0195-D7A7-BE5F-0241DA3EE9E3}"/>
          </ac:spMkLst>
        </pc:spChg>
      </pc:sldChg>
      <pc:sldChg chg="ord">
        <pc:chgData name="IIITB Intern" userId="d41b339b-acf5-4f6f-949a-23c33159b0a5" providerId="ADAL" clId="{E095DC8D-059D-4FA7-B371-F98E5FDAC16F}" dt="2023-07-26T06:19:56.855" v="3494"/>
        <pc:sldMkLst>
          <pc:docMk/>
          <pc:sldMk cId="2265811275" sldId="367"/>
        </pc:sldMkLst>
      </pc:sldChg>
      <pc:sldChg chg="addSp delSp modSp mod">
        <pc:chgData name="IIITB Intern" userId="d41b339b-acf5-4f6f-949a-23c33159b0a5" providerId="ADAL" clId="{E095DC8D-059D-4FA7-B371-F98E5FDAC16F}" dt="2023-07-26T16:03:56.138" v="3728" actId="20577"/>
        <pc:sldMkLst>
          <pc:docMk/>
          <pc:sldMk cId="2270514721" sldId="372"/>
        </pc:sldMkLst>
        <pc:spChg chg="add del mod">
          <ac:chgData name="IIITB Intern" userId="d41b339b-acf5-4f6f-949a-23c33159b0a5" providerId="ADAL" clId="{E095DC8D-059D-4FA7-B371-F98E5FDAC16F}" dt="2023-07-26T16:03:56.138" v="3728" actId="20577"/>
          <ac:spMkLst>
            <pc:docMk/>
            <pc:sldMk cId="2270514721" sldId="372"/>
            <ac:spMk id="2" creationId="{0D7350D1-CC98-9710-3AC7-DF517B4B5ABD}"/>
          </ac:spMkLst>
        </pc:spChg>
      </pc:sldChg>
      <pc:sldChg chg="modSp mod">
        <pc:chgData name="IIITB Intern" userId="d41b339b-acf5-4f6f-949a-23c33159b0a5" providerId="ADAL" clId="{E095DC8D-059D-4FA7-B371-F98E5FDAC16F}" dt="2023-07-26T16:03:39.230" v="3724" actId="207"/>
        <pc:sldMkLst>
          <pc:docMk/>
          <pc:sldMk cId="4199211407" sldId="373"/>
        </pc:sldMkLst>
        <pc:spChg chg="mod">
          <ac:chgData name="IIITB Intern" userId="d41b339b-acf5-4f6f-949a-23c33159b0a5" providerId="ADAL" clId="{E095DC8D-059D-4FA7-B371-F98E5FDAC16F}" dt="2023-07-26T16:03:39.230" v="3724" actId="207"/>
          <ac:spMkLst>
            <pc:docMk/>
            <pc:sldMk cId="4199211407" sldId="373"/>
            <ac:spMk id="2" creationId="{E3401F95-BE0A-B095-4B51-A6F3BA1F6170}"/>
          </ac:spMkLst>
        </pc:spChg>
      </pc:sldChg>
      <pc:sldChg chg="modSp mod">
        <pc:chgData name="IIITB Intern" userId="d41b339b-acf5-4f6f-949a-23c33159b0a5" providerId="ADAL" clId="{E095DC8D-059D-4FA7-B371-F98E5FDAC16F}" dt="2023-07-26T16:07:09.759" v="3745" actId="207"/>
        <pc:sldMkLst>
          <pc:docMk/>
          <pc:sldMk cId="1228252020" sldId="374"/>
        </pc:sldMkLst>
        <pc:spChg chg="mod">
          <ac:chgData name="IIITB Intern" userId="d41b339b-acf5-4f6f-949a-23c33159b0a5" providerId="ADAL" clId="{E095DC8D-059D-4FA7-B371-F98E5FDAC16F}" dt="2023-07-26T16:07:09.759" v="3745" actId="207"/>
          <ac:spMkLst>
            <pc:docMk/>
            <pc:sldMk cId="1228252020" sldId="374"/>
            <ac:spMk id="2" creationId="{F55BAA9E-5FBA-88C0-2580-E9C2F361E75D}"/>
          </ac:spMkLst>
        </pc:spChg>
      </pc:sldChg>
      <pc:sldChg chg="delSp modSp mod">
        <pc:chgData name="IIITB Intern" userId="d41b339b-acf5-4f6f-949a-23c33159b0a5" providerId="ADAL" clId="{E095DC8D-059D-4FA7-B371-F98E5FDAC16F}" dt="2023-07-26T16:13:19.836" v="3772" actId="207"/>
        <pc:sldMkLst>
          <pc:docMk/>
          <pc:sldMk cId="1823330858" sldId="375"/>
        </pc:sldMkLst>
        <pc:spChg chg="mod">
          <ac:chgData name="IIITB Intern" userId="d41b339b-acf5-4f6f-949a-23c33159b0a5" providerId="ADAL" clId="{E095DC8D-059D-4FA7-B371-F98E5FDAC16F}" dt="2023-07-26T16:12:12.892" v="3764" actId="207"/>
          <ac:spMkLst>
            <pc:docMk/>
            <pc:sldMk cId="1823330858" sldId="375"/>
            <ac:spMk id="8" creationId="{125487B9-A698-9F51-DB4A-E317C5F561D7}"/>
          </ac:spMkLst>
        </pc:spChg>
        <pc:spChg chg="mod">
          <ac:chgData name="IIITB Intern" userId="d41b339b-acf5-4f6f-949a-23c33159b0a5" providerId="ADAL" clId="{E095DC8D-059D-4FA7-B371-F98E5FDAC16F}" dt="2023-07-26T16:12:35.926" v="3766" actId="207"/>
          <ac:spMkLst>
            <pc:docMk/>
            <pc:sldMk cId="1823330858" sldId="375"/>
            <ac:spMk id="10" creationId="{485D4D88-FBD6-1102-5993-581DF887DFE7}"/>
          </ac:spMkLst>
        </pc:spChg>
        <pc:spChg chg="mod">
          <ac:chgData name="IIITB Intern" userId="d41b339b-acf5-4f6f-949a-23c33159b0a5" providerId="ADAL" clId="{E095DC8D-059D-4FA7-B371-F98E5FDAC16F}" dt="2023-07-26T16:12:01.687" v="3763" actId="207"/>
          <ac:spMkLst>
            <pc:docMk/>
            <pc:sldMk cId="1823330858" sldId="375"/>
            <ac:spMk id="11" creationId="{90E2D572-9F9B-3099-B245-C3DCD61B72A9}"/>
          </ac:spMkLst>
        </pc:spChg>
        <pc:spChg chg="mod">
          <ac:chgData name="IIITB Intern" userId="d41b339b-acf5-4f6f-949a-23c33159b0a5" providerId="ADAL" clId="{E095DC8D-059D-4FA7-B371-F98E5FDAC16F}" dt="2023-07-26T16:12:24.063" v="3765" actId="207"/>
          <ac:spMkLst>
            <pc:docMk/>
            <pc:sldMk cId="1823330858" sldId="375"/>
            <ac:spMk id="15" creationId="{F1533F62-D314-CE62-9808-1D801568E383}"/>
          </ac:spMkLst>
        </pc:spChg>
        <pc:spChg chg="mod">
          <ac:chgData name="IIITB Intern" userId="d41b339b-acf5-4f6f-949a-23c33159b0a5" providerId="ADAL" clId="{E095DC8D-059D-4FA7-B371-F98E5FDAC16F}" dt="2023-07-26T16:13:12.612" v="3771" actId="207"/>
          <ac:spMkLst>
            <pc:docMk/>
            <pc:sldMk cId="1823330858" sldId="375"/>
            <ac:spMk id="20" creationId="{25415F97-FDC5-1FEA-5D14-4FDF56B2ADC0}"/>
          </ac:spMkLst>
        </pc:spChg>
        <pc:spChg chg="mod">
          <ac:chgData name="IIITB Intern" userId="d41b339b-acf5-4f6f-949a-23c33159b0a5" providerId="ADAL" clId="{E095DC8D-059D-4FA7-B371-F98E5FDAC16F}" dt="2023-07-26T16:13:00.898" v="3770" actId="207"/>
          <ac:spMkLst>
            <pc:docMk/>
            <pc:sldMk cId="1823330858" sldId="375"/>
            <ac:spMk id="21" creationId="{04AB6739-AA7D-2B7A-904F-4CA51039E330}"/>
          </ac:spMkLst>
        </pc:spChg>
        <pc:spChg chg="mod">
          <ac:chgData name="IIITB Intern" userId="d41b339b-acf5-4f6f-949a-23c33159b0a5" providerId="ADAL" clId="{E095DC8D-059D-4FA7-B371-F98E5FDAC16F}" dt="2023-07-26T16:13:19.836" v="3772" actId="207"/>
          <ac:spMkLst>
            <pc:docMk/>
            <pc:sldMk cId="1823330858" sldId="375"/>
            <ac:spMk id="25" creationId="{4DEF0184-7C23-15B4-C75C-2F2A3BE73DD7}"/>
          </ac:spMkLst>
        </pc:spChg>
        <pc:picChg chg="del">
          <ac:chgData name="IIITB Intern" userId="d41b339b-acf5-4f6f-949a-23c33159b0a5" providerId="ADAL" clId="{E095DC8D-059D-4FA7-B371-F98E5FDAC16F}" dt="2023-07-26T15:49:44.067" v="3644" actId="21"/>
          <ac:picMkLst>
            <pc:docMk/>
            <pc:sldMk cId="1823330858" sldId="375"/>
            <ac:picMk id="2" creationId="{D9603983-30F0-5494-DCBC-F327113BD632}"/>
          </ac:picMkLst>
        </pc:picChg>
      </pc:sldChg>
      <pc:sldChg chg="modSp mod">
        <pc:chgData name="IIITB Intern" userId="d41b339b-acf5-4f6f-949a-23c33159b0a5" providerId="ADAL" clId="{E095DC8D-059D-4FA7-B371-F98E5FDAC16F}" dt="2023-07-26T16:06:42.971" v="3744" actId="207"/>
        <pc:sldMkLst>
          <pc:docMk/>
          <pc:sldMk cId="3849237336" sldId="376"/>
        </pc:sldMkLst>
        <pc:spChg chg="mod">
          <ac:chgData name="IIITB Intern" userId="d41b339b-acf5-4f6f-949a-23c33159b0a5" providerId="ADAL" clId="{E095DC8D-059D-4FA7-B371-F98E5FDAC16F}" dt="2023-07-26T16:06:42.971" v="3744" actId="207"/>
          <ac:spMkLst>
            <pc:docMk/>
            <pc:sldMk cId="3849237336" sldId="376"/>
            <ac:spMk id="2" creationId="{9F824AA3-2DE9-2556-23F2-FD9BCBC5D170}"/>
          </ac:spMkLst>
        </pc:spChg>
      </pc:sldChg>
      <pc:sldChg chg="modSp mod">
        <pc:chgData name="IIITB Intern" userId="d41b339b-acf5-4f6f-949a-23c33159b0a5" providerId="ADAL" clId="{E095DC8D-059D-4FA7-B371-F98E5FDAC16F}" dt="2023-07-26T16:06:22.843" v="3743" actId="207"/>
        <pc:sldMkLst>
          <pc:docMk/>
          <pc:sldMk cId="1707455653" sldId="377"/>
        </pc:sldMkLst>
        <pc:spChg chg="mod">
          <ac:chgData name="IIITB Intern" userId="d41b339b-acf5-4f6f-949a-23c33159b0a5" providerId="ADAL" clId="{E095DC8D-059D-4FA7-B371-F98E5FDAC16F}" dt="2023-07-26T16:06:22.843" v="3743" actId="207"/>
          <ac:spMkLst>
            <pc:docMk/>
            <pc:sldMk cId="1707455653" sldId="377"/>
            <ac:spMk id="3" creationId="{C8E1FE04-B4F0-9252-97CA-27D64E8A8BF0}"/>
          </ac:spMkLst>
        </pc:spChg>
      </pc:sldChg>
      <pc:sldChg chg="modSp mod">
        <pc:chgData name="IIITB Intern" userId="d41b339b-acf5-4f6f-949a-23c33159b0a5" providerId="ADAL" clId="{E095DC8D-059D-4FA7-B371-F98E5FDAC16F}" dt="2023-07-26T16:05:40.780" v="3740" actId="207"/>
        <pc:sldMkLst>
          <pc:docMk/>
          <pc:sldMk cId="1871038735" sldId="378"/>
        </pc:sldMkLst>
        <pc:spChg chg="mod">
          <ac:chgData name="IIITB Intern" userId="d41b339b-acf5-4f6f-949a-23c33159b0a5" providerId="ADAL" clId="{E095DC8D-059D-4FA7-B371-F98E5FDAC16F}" dt="2023-07-26T16:05:40.780" v="3740" actId="207"/>
          <ac:spMkLst>
            <pc:docMk/>
            <pc:sldMk cId="1871038735" sldId="378"/>
            <ac:spMk id="3" creationId="{26D73AEC-B8EC-F9F1-11FD-1F58E2304288}"/>
          </ac:spMkLst>
        </pc:spChg>
      </pc:sldChg>
      <pc:sldChg chg="modSp mod">
        <pc:chgData name="IIITB Intern" userId="d41b339b-acf5-4f6f-949a-23c33159b0a5" providerId="ADAL" clId="{E095DC8D-059D-4FA7-B371-F98E5FDAC16F}" dt="2023-07-26T16:05:32.235" v="3739" actId="207"/>
        <pc:sldMkLst>
          <pc:docMk/>
          <pc:sldMk cId="278519048" sldId="380"/>
        </pc:sldMkLst>
        <pc:spChg chg="mod">
          <ac:chgData name="IIITB Intern" userId="d41b339b-acf5-4f6f-949a-23c33159b0a5" providerId="ADAL" clId="{E095DC8D-059D-4FA7-B371-F98E5FDAC16F}" dt="2023-07-26T16:05:32.235" v="3739" actId="207"/>
          <ac:spMkLst>
            <pc:docMk/>
            <pc:sldMk cId="278519048" sldId="380"/>
            <ac:spMk id="3" creationId="{82702281-D18A-60AD-40A9-170E38D5DDEE}"/>
          </ac:spMkLst>
        </pc:spChg>
      </pc:sldChg>
      <pc:sldChg chg="modSp mod">
        <pc:chgData name="IIITB Intern" userId="d41b339b-acf5-4f6f-949a-23c33159b0a5" providerId="ADAL" clId="{E095DC8D-059D-4FA7-B371-F98E5FDAC16F}" dt="2023-07-26T16:05:15.600" v="3737" actId="207"/>
        <pc:sldMkLst>
          <pc:docMk/>
          <pc:sldMk cId="3688370812" sldId="381"/>
        </pc:sldMkLst>
        <pc:spChg chg="mod">
          <ac:chgData name="IIITB Intern" userId="d41b339b-acf5-4f6f-949a-23c33159b0a5" providerId="ADAL" clId="{E095DC8D-059D-4FA7-B371-F98E5FDAC16F}" dt="2023-07-26T16:05:15.600" v="3737" actId="207"/>
          <ac:spMkLst>
            <pc:docMk/>
            <pc:sldMk cId="3688370812" sldId="381"/>
            <ac:spMk id="3" creationId="{383B4520-F9D8-D5F8-3F46-93C82F86C5F3}"/>
          </ac:spMkLst>
        </pc:spChg>
      </pc:sldChg>
      <pc:sldChg chg="modSp mod">
        <pc:chgData name="IIITB Intern" userId="d41b339b-acf5-4f6f-949a-23c33159b0a5" providerId="ADAL" clId="{E095DC8D-059D-4FA7-B371-F98E5FDAC16F}" dt="2023-07-26T16:05:24.860" v="3738" actId="207"/>
        <pc:sldMkLst>
          <pc:docMk/>
          <pc:sldMk cId="25619268" sldId="382"/>
        </pc:sldMkLst>
        <pc:spChg chg="mod">
          <ac:chgData name="IIITB Intern" userId="d41b339b-acf5-4f6f-949a-23c33159b0a5" providerId="ADAL" clId="{E095DC8D-059D-4FA7-B371-F98E5FDAC16F}" dt="2023-07-26T16:05:24.860" v="3738" actId="207"/>
          <ac:spMkLst>
            <pc:docMk/>
            <pc:sldMk cId="25619268" sldId="382"/>
            <ac:spMk id="3" creationId="{4DA92FF4-FF74-7567-563B-21345BB01253}"/>
          </ac:spMkLst>
        </pc:spChg>
      </pc:sldChg>
      <pc:sldChg chg="modSp mod">
        <pc:chgData name="IIITB Intern" userId="d41b339b-acf5-4f6f-949a-23c33159b0a5" providerId="ADAL" clId="{E095DC8D-059D-4FA7-B371-F98E5FDAC16F}" dt="2023-07-26T16:05:04.623" v="3736" actId="207"/>
        <pc:sldMkLst>
          <pc:docMk/>
          <pc:sldMk cId="1951187365" sldId="383"/>
        </pc:sldMkLst>
        <pc:spChg chg="mod">
          <ac:chgData name="IIITB Intern" userId="d41b339b-acf5-4f6f-949a-23c33159b0a5" providerId="ADAL" clId="{E095DC8D-059D-4FA7-B371-F98E5FDAC16F}" dt="2023-07-26T16:05:04.623" v="3736" actId="207"/>
          <ac:spMkLst>
            <pc:docMk/>
            <pc:sldMk cId="1951187365" sldId="383"/>
            <ac:spMk id="3" creationId="{B579AB7F-E489-4695-3656-F4696428AFD5}"/>
          </ac:spMkLst>
        </pc:spChg>
      </pc:sldChg>
      <pc:sldChg chg="delSp modSp mod">
        <pc:chgData name="IIITB Intern" userId="d41b339b-acf5-4f6f-949a-23c33159b0a5" providerId="ADAL" clId="{E095DC8D-059D-4FA7-B371-F98E5FDAC16F}" dt="2023-07-26T16:10:42.289" v="3759" actId="207"/>
        <pc:sldMkLst>
          <pc:docMk/>
          <pc:sldMk cId="1748214196" sldId="384"/>
        </pc:sldMkLst>
        <pc:spChg chg="del">
          <ac:chgData name="IIITB Intern" userId="d41b339b-acf5-4f6f-949a-23c33159b0a5" providerId="ADAL" clId="{E095DC8D-059D-4FA7-B371-F98E5FDAC16F}" dt="2023-07-26T15:50:01.885" v="3645" actId="478"/>
          <ac:spMkLst>
            <pc:docMk/>
            <pc:sldMk cId="1748214196" sldId="384"/>
            <ac:spMk id="4" creationId="{3BFAAD53-8C7C-7519-D953-D2671D35C900}"/>
          </ac:spMkLst>
        </pc:spChg>
        <pc:spChg chg="mod">
          <ac:chgData name="IIITB Intern" userId="d41b339b-acf5-4f6f-949a-23c33159b0a5" providerId="ADAL" clId="{E095DC8D-059D-4FA7-B371-F98E5FDAC16F}" dt="2023-07-26T16:10:09.374" v="3755" actId="207"/>
          <ac:spMkLst>
            <pc:docMk/>
            <pc:sldMk cId="1748214196" sldId="384"/>
            <ac:spMk id="7" creationId="{B9820D6F-CA69-5270-0682-A3BACEC91D9A}"/>
          </ac:spMkLst>
        </pc:spChg>
        <pc:spChg chg="mod">
          <ac:chgData name="IIITB Intern" userId="d41b339b-acf5-4f6f-949a-23c33159b0a5" providerId="ADAL" clId="{E095DC8D-059D-4FA7-B371-F98E5FDAC16F}" dt="2023-07-26T16:08:58.293" v="3747" actId="207"/>
          <ac:spMkLst>
            <pc:docMk/>
            <pc:sldMk cId="1748214196" sldId="384"/>
            <ac:spMk id="9" creationId="{40E4DD76-7AE7-07CF-AEE9-7EDE20F5642E}"/>
          </ac:spMkLst>
        </pc:spChg>
        <pc:spChg chg="mod">
          <ac:chgData name="IIITB Intern" userId="d41b339b-acf5-4f6f-949a-23c33159b0a5" providerId="ADAL" clId="{E095DC8D-059D-4FA7-B371-F98E5FDAC16F}" dt="2023-07-26T16:01:14.069" v="3710" actId="255"/>
          <ac:spMkLst>
            <pc:docMk/>
            <pc:sldMk cId="1748214196" sldId="384"/>
            <ac:spMk id="10" creationId="{FAA58A48-0A3F-7B25-1C60-A1811E60E13C}"/>
          </ac:spMkLst>
        </pc:spChg>
        <pc:spChg chg="mod">
          <ac:chgData name="IIITB Intern" userId="d41b339b-acf5-4f6f-949a-23c33159b0a5" providerId="ADAL" clId="{E095DC8D-059D-4FA7-B371-F98E5FDAC16F}" dt="2023-07-26T16:10:32.427" v="3758" actId="207"/>
          <ac:spMkLst>
            <pc:docMk/>
            <pc:sldMk cId="1748214196" sldId="384"/>
            <ac:spMk id="11" creationId="{9689FD34-3059-16BF-A617-AC71CC963025}"/>
          </ac:spMkLst>
        </pc:spChg>
        <pc:spChg chg="mod">
          <ac:chgData name="IIITB Intern" userId="d41b339b-acf5-4f6f-949a-23c33159b0a5" providerId="ADAL" clId="{E095DC8D-059D-4FA7-B371-F98E5FDAC16F}" dt="2023-07-26T16:09:16.547" v="3750" actId="207"/>
          <ac:spMkLst>
            <pc:docMk/>
            <pc:sldMk cId="1748214196" sldId="384"/>
            <ac:spMk id="13" creationId="{7045C1E8-DDA3-AB6D-12BE-AE556B50BD0E}"/>
          </ac:spMkLst>
        </pc:spChg>
        <pc:spChg chg="mod">
          <ac:chgData name="IIITB Intern" userId="d41b339b-acf5-4f6f-949a-23c33159b0a5" providerId="ADAL" clId="{E095DC8D-059D-4FA7-B371-F98E5FDAC16F}" dt="2023-07-26T16:01:03.006" v="3709" actId="255"/>
          <ac:spMkLst>
            <pc:docMk/>
            <pc:sldMk cId="1748214196" sldId="384"/>
            <ac:spMk id="14" creationId="{720A4C05-09F0-FCC1-929E-88E1469939B3}"/>
          </ac:spMkLst>
        </pc:spChg>
        <pc:spChg chg="mod">
          <ac:chgData name="IIITB Intern" userId="d41b339b-acf5-4f6f-949a-23c33159b0a5" providerId="ADAL" clId="{E095DC8D-059D-4FA7-B371-F98E5FDAC16F}" dt="2023-07-26T16:10:42.289" v="3759" actId="207"/>
          <ac:spMkLst>
            <pc:docMk/>
            <pc:sldMk cId="1748214196" sldId="384"/>
            <ac:spMk id="15" creationId="{3A88CF37-8DB0-9B78-4F0F-06A86C3EFEE8}"/>
          </ac:spMkLst>
        </pc:spChg>
        <pc:spChg chg="mod">
          <ac:chgData name="IIITB Intern" userId="d41b339b-acf5-4f6f-949a-23c33159b0a5" providerId="ADAL" clId="{E095DC8D-059D-4FA7-B371-F98E5FDAC16F}" dt="2023-07-26T16:09:29.603" v="3752" actId="207"/>
          <ac:spMkLst>
            <pc:docMk/>
            <pc:sldMk cId="1748214196" sldId="384"/>
            <ac:spMk id="16" creationId="{06E73118-7474-39E8-384C-2F528500AC26}"/>
          </ac:spMkLst>
        </pc:spChg>
        <pc:spChg chg="mod">
          <ac:chgData name="IIITB Intern" userId="d41b339b-acf5-4f6f-949a-23c33159b0a5" providerId="ADAL" clId="{E095DC8D-059D-4FA7-B371-F98E5FDAC16F}" dt="2023-07-26T16:01:40.623" v="3711" actId="255"/>
          <ac:spMkLst>
            <pc:docMk/>
            <pc:sldMk cId="1748214196" sldId="384"/>
            <ac:spMk id="17" creationId="{0B079275-5327-DB2D-61EE-114EA34C8F20}"/>
          </ac:spMkLst>
        </pc:spChg>
      </pc:sldChg>
      <pc:sldChg chg="del">
        <pc:chgData name="IIITB Intern" userId="d41b339b-acf5-4f6f-949a-23c33159b0a5" providerId="ADAL" clId="{E095DC8D-059D-4FA7-B371-F98E5FDAC16F}" dt="2023-07-26T02:52:18.251" v="1019" actId="2696"/>
        <pc:sldMkLst>
          <pc:docMk/>
          <pc:sldMk cId="2416099084" sldId="385"/>
        </pc:sldMkLst>
      </pc:sldChg>
      <pc:sldChg chg="addSp delSp modSp new mod">
        <pc:chgData name="IIITB Intern" userId="d41b339b-acf5-4f6f-949a-23c33159b0a5" providerId="ADAL" clId="{E095DC8D-059D-4FA7-B371-F98E5FDAC16F}" dt="2023-07-26T16:02:23.931" v="3716" actId="207"/>
        <pc:sldMkLst>
          <pc:docMk/>
          <pc:sldMk cId="1721075754" sldId="386"/>
        </pc:sldMkLst>
        <pc:spChg chg="mod">
          <ac:chgData name="IIITB Intern" userId="d41b339b-acf5-4f6f-949a-23c33159b0a5" providerId="ADAL" clId="{E095DC8D-059D-4FA7-B371-F98E5FDAC16F}" dt="2023-07-26T16:02:23.931" v="3716" actId="207"/>
          <ac:spMkLst>
            <pc:docMk/>
            <pc:sldMk cId="1721075754" sldId="386"/>
            <ac:spMk id="2" creationId="{B14E33E4-3B1A-6C7D-87D1-56BA863CB2C4}"/>
          </ac:spMkLst>
        </pc:spChg>
        <pc:spChg chg="add del mod">
          <ac:chgData name="IIITB Intern" userId="d41b339b-acf5-4f6f-949a-23c33159b0a5" providerId="ADAL" clId="{E095DC8D-059D-4FA7-B371-F98E5FDAC16F}" dt="2023-07-26T02:03:21.811" v="21"/>
          <ac:spMkLst>
            <pc:docMk/>
            <pc:sldMk cId="1721075754" sldId="386"/>
            <ac:spMk id="3" creationId="{FC3BAD19-B189-EC3A-851C-BBF899CFF04A}"/>
          </ac:spMkLst>
        </pc:spChg>
        <pc:picChg chg="add del mod">
          <ac:chgData name="IIITB Intern" userId="d41b339b-acf5-4f6f-949a-23c33159b0a5" providerId="ADAL" clId="{E095DC8D-059D-4FA7-B371-F98E5FDAC16F}" dt="2023-07-26T02:06:35.649" v="81" actId="478"/>
          <ac:picMkLst>
            <pc:docMk/>
            <pc:sldMk cId="1721075754" sldId="386"/>
            <ac:picMk id="5" creationId="{B5B099E4-9669-479F-65D9-CB78F050D717}"/>
          </ac:picMkLst>
        </pc:picChg>
        <pc:picChg chg="add del mod">
          <ac:chgData name="IIITB Intern" userId="d41b339b-acf5-4f6f-949a-23c33159b0a5" providerId="ADAL" clId="{E095DC8D-059D-4FA7-B371-F98E5FDAC16F}" dt="2023-07-26T02:06:33.166" v="80" actId="478"/>
          <ac:picMkLst>
            <pc:docMk/>
            <pc:sldMk cId="1721075754" sldId="386"/>
            <ac:picMk id="7" creationId="{1103A912-E47C-CF08-CDA5-1A28F4BB8F9B}"/>
          </ac:picMkLst>
        </pc:picChg>
        <pc:picChg chg="add del mod">
          <ac:chgData name="IIITB Intern" userId="d41b339b-acf5-4f6f-949a-23c33159b0a5" providerId="ADAL" clId="{E095DC8D-059D-4FA7-B371-F98E5FDAC16F}" dt="2023-07-26T02:06:32.432" v="79" actId="478"/>
          <ac:picMkLst>
            <pc:docMk/>
            <pc:sldMk cId="1721075754" sldId="386"/>
            <ac:picMk id="9" creationId="{1289CF08-DF29-5581-3980-23975BCB0C5B}"/>
          </ac:picMkLst>
        </pc:picChg>
        <pc:picChg chg="add del mod">
          <ac:chgData name="IIITB Intern" userId="d41b339b-acf5-4f6f-949a-23c33159b0a5" providerId="ADAL" clId="{E095DC8D-059D-4FA7-B371-F98E5FDAC16F}" dt="2023-07-26T02:06:31.649" v="78" actId="478"/>
          <ac:picMkLst>
            <pc:docMk/>
            <pc:sldMk cId="1721075754" sldId="386"/>
            <ac:picMk id="11" creationId="{D5B6E9A5-8AED-BDF3-1A95-F8A1C543400B}"/>
          </ac:picMkLst>
        </pc:picChg>
        <pc:picChg chg="add del mod">
          <ac:chgData name="IIITB Intern" userId="d41b339b-acf5-4f6f-949a-23c33159b0a5" providerId="ADAL" clId="{E095DC8D-059D-4FA7-B371-F98E5FDAC16F}" dt="2023-07-26T02:06:31.249" v="77" actId="478"/>
          <ac:picMkLst>
            <pc:docMk/>
            <pc:sldMk cId="1721075754" sldId="386"/>
            <ac:picMk id="13" creationId="{76AE189C-585F-98E0-6ADD-34211CCFC601}"/>
          </ac:picMkLst>
        </pc:picChg>
        <pc:picChg chg="add del mod">
          <ac:chgData name="IIITB Intern" userId="d41b339b-acf5-4f6f-949a-23c33159b0a5" providerId="ADAL" clId="{E095DC8D-059D-4FA7-B371-F98E5FDAC16F}" dt="2023-07-26T02:06:28.934" v="76" actId="478"/>
          <ac:picMkLst>
            <pc:docMk/>
            <pc:sldMk cId="1721075754" sldId="386"/>
            <ac:picMk id="15" creationId="{8ADAB82C-7B6E-49AA-6267-6E64DAD7421E}"/>
          </ac:picMkLst>
        </pc:picChg>
        <pc:picChg chg="add del mod">
          <ac:chgData name="IIITB Intern" userId="d41b339b-acf5-4f6f-949a-23c33159b0a5" providerId="ADAL" clId="{E095DC8D-059D-4FA7-B371-F98E5FDAC16F}" dt="2023-07-26T02:06:27.031" v="75" actId="478"/>
          <ac:picMkLst>
            <pc:docMk/>
            <pc:sldMk cId="1721075754" sldId="386"/>
            <ac:picMk id="17" creationId="{B4C09FE8-116A-4151-8F7F-E4493ABB67F6}"/>
          </ac:picMkLst>
        </pc:picChg>
        <pc:picChg chg="add del mod">
          <ac:chgData name="IIITB Intern" userId="d41b339b-acf5-4f6f-949a-23c33159b0a5" providerId="ADAL" clId="{E095DC8D-059D-4FA7-B371-F98E5FDAC16F}" dt="2023-07-26T02:06:25.597" v="74" actId="478"/>
          <ac:picMkLst>
            <pc:docMk/>
            <pc:sldMk cId="1721075754" sldId="386"/>
            <ac:picMk id="19" creationId="{5D3669F0-91AA-1F23-1548-4CA5DF0E5B9A}"/>
          </ac:picMkLst>
        </pc:picChg>
        <pc:picChg chg="add del mod">
          <ac:chgData name="IIITB Intern" userId="d41b339b-acf5-4f6f-949a-23c33159b0a5" providerId="ADAL" clId="{E095DC8D-059D-4FA7-B371-F98E5FDAC16F}" dt="2023-07-26T02:06:22.866" v="73" actId="478"/>
          <ac:picMkLst>
            <pc:docMk/>
            <pc:sldMk cId="1721075754" sldId="386"/>
            <ac:picMk id="21" creationId="{FED2EEC6-8D68-DA7D-439F-1D94F34FC3AC}"/>
          </ac:picMkLst>
        </pc:picChg>
        <pc:picChg chg="add del mod">
          <ac:chgData name="IIITB Intern" userId="d41b339b-acf5-4f6f-949a-23c33159b0a5" providerId="ADAL" clId="{E095DC8D-059D-4FA7-B371-F98E5FDAC16F}" dt="2023-07-26T02:06:16.115" v="71" actId="478"/>
          <ac:picMkLst>
            <pc:docMk/>
            <pc:sldMk cId="1721075754" sldId="386"/>
            <ac:picMk id="23" creationId="{5EAC47BC-CFA7-B591-6FD3-2C3BF9EA541D}"/>
          </ac:picMkLst>
        </pc:picChg>
        <pc:picChg chg="add del mod">
          <ac:chgData name="IIITB Intern" userId="d41b339b-acf5-4f6f-949a-23c33159b0a5" providerId="ADAL" clId="{E095DC8D-059D-4FA7-B371-F98E5FDAC16F}" dt="2023-07-26T02:06:11.459" v="70" actId="478"/>
          <ac:picMkLst>
            <pc:docMk/>
            <pc:sldMk cId="1721075754" sldId="386"/>
            <ac:picMk id="25" creationId="{B849E997-E400-0EBD-8205-DAE837FCD435}"/>
          </ac:picMkLst>
        </pc:picChg>
        <pc:picChg chg="add del mod">
          <ac:chgData name="IIITB Intern" userId="d41b339b-acf5-4f6f-949a-23c33159b0a5" providerId="ADAL" clId="{E095DC8D-059D-4FA7-B371-F98E5FDAC16F}" dt="2023-07-26T02:06:08.400" v="69" actId="478"/>
          <ac:picMkLst>
            <pc:docMk/>
            <pc:sldMk cId="1721075754" sldId="386"/>
            <ac:picMk id="27" creationId="{F384D5CB-1C3A-79EB-B6EE-42EE1C921E1E}"/>
          </ac:picMkLst>
        </pc:picChg>
        <pc:picChg chg="add mod modCrop">
          <ac:chgData name="IIITB Intern" userId="d41b339b-acf5-4f6f-949a-23c33159b0a5" providerId="ADAL" clId="{E095DC8D-059D-4FA7-B371-F98E5FDAC16F}" dt="2023-07-26T02:10:27.951" v="102" actId="14100"/>
          <ac:picMkLst>
            <pc:docMk/>
            <pc:sldMk cId="1721075754" sldId="386"/>
            <ac:picMk id="29" creationId="{AD6A6D03-1336-E34A-85AF-1480076CF13C}"/>
          </ac:picMkLst>
        </pc:picChg>
        <pc:picChg chg="add mod modCrop">
          <ac:chgData name="IIITB Intern" userId="d41b339b-acf5-4f6f-949a-23c33159b0a5" providerId="ADAL" clId="{E095DC8D-059D-4FA7-B371-F98E5FDAC16F}" dt="2023-07-26T02:10:16.269" v="100" actId="1076"/>
          <ac:picMkLst>
            <pc:docMk/>
            <pc:sldMk cId="1721075754" sldId="386"/>
            <ac:picMk id="31" creationId="{496B49C1-2A8D-2FE4-7730-91E5AF122FC5}"/>
          </ac:picMkLst>
        </pc:picChg>
      </pc:sldChg>
      <pc:sldChg chg="addSp modSp new mod">
        <pc:chgData name="IIITB Intern" userId="d41b339b-acf5-4f6f-949a-23c33159b0a5" providerId="ADAL" clId="{E095DC8D-059D-4FA7-B371-F98E5FDAC16F}" dt="2023-07-26T16:02:40.767" v="3717" actId="207"/>
        <pc:sldMkLst>
          <pc:docMk/>
          <pc:sldMk cId="1364096057" sldId="387"/>
        </pc:sldMkLst>
        <pc:spChg chg="mod">
          <ac:chgData name="IIITB Intern" userId="d41b339b-acf5-4f6f-949a-23c33159b0a5" providerId="ADAL" clId="{E095DC8D-059D-4FA7-B371-F98E5FDAC16F}" dt="2023-07-26T16:02:40.767" v="3717" actId="207"/>
          <ac:spMkLst>
            <pc:docMk/>
            <pc:sldMk cId="1364096057" sldId="387"/>
            <ac:spMk id="2" creationId="{EA8C6205-70EF-62E0-D837-3B301C0FBC0C}"/>
          </ac:spMkLst>
        </pc:spChg>
        <pc:picChg chg="add mod modCrop">
          <ac:chgData name="IIITB Intern" userId="d41b339b-acf5-4f6f-949a-23c33159b0a5" providerId="ADAL" clId="{E095DC8D-059D-4FA7-B371-F98E5FDAC16F}" dt="2023-07-26T02:13:25.076" v="135" actId="14100"/>
          <ac:picMkLst>
            <pc:docMk/>
            <pc:sldMk cId="1364096057" sldId="387"/>
            <ac:picMk id="4" creationId="{C86484C5-5881-2E29-D6F3-BF362F0420C3}"/>
          </ac:picMkLst>
        </pc:picChg>
        <pc:picChg chg="add mod">
          <ac:chgData name="IIITB Intern" userId="d41b339b-acf5-4f6f-949a-23c33159b0a5" providerId="ADAL" clId="{E095DC8D-059D-4FA7-B371-F98E5FDAC16F}" dt="2023-07-26T02:14:47.408" v="143" actId="14100"/>
          <ac:picMkLst>
            <pc:docMk/>
            <pc:sldMk cId="1364096057" sldId="387"/>
            <ac:picMk id="6" creationId="{EBFE12E1-DBCE-345C-693B-B825A9229F6B}"/>
          </ac:picMkLst>
        </pc:picChg>
      </pc:sldChg>
      <pc:sldChg chg="addSp modSp new mod">
        <pc:chgData name="IIITB Intern" userId="d41b339b-acf5-4f6f-949a-23c33159b0a5" providerId="ADAL" clId="{E095DC8D-059D-4FA7-B371-F98E5FDAC16F}" dt="2023-07-26T16:02:50.583" v="3718" actId="207"/>
        <pc:sldMkLst>
          <pc:docMk/>
          <pc:sldMk cId="1916774878" sldId="388"/>
        </pc:sldMkLst>
        <pc:spChg chg="mod">
          <ac:chgData name="IIITB Intern" userId="d41b339b-acf5-4f6f-949a-23c33159b0a5" providerId="ADAL" clId="{E095DC8D-059D-4FA7-B371-F98E5FDAC16F}" dt="2023-07-26T16:02:50.583" v="3718" actId="207"/>
          <ac:spMkLst>
            <pc:docMk/>
            <pc:sldMk cId="1916774878" sldId="388"/>
            <ac:spMk id="2" creationId="{E4A1928C-25D7-9D51-102F-5797B7E567EC}"/>
          </ac:spMkLst>
        </pc:spChg>
        <pc:spChg chg="add mod">
          <ac:chgData name="IIITB Intern" userId="d41b339b-acf5-4f6f-949a-23c33159b0a5" providerId="ADAL" clId="{E095DC8D-059D-4FA7-B371-F98E5FDAC16F}" dt="2023-07-26T02:51:51.469" v="1018" actId="207"/>
          <ac:spMkLst>
            <pc:docMk/>
            <pc:sldMk cId="1916774878" sldId="388"/>
            <ac:spMk id="3" creationId="{291501E4-1AA9-06C6-F630-1BB4E0CEE929}"/>
          </ac:spMkLst>
        </pc:spChg>
      </pc:sldChg>
      <pc:sldChg chg="addSp modSp new mod">
        <pc:chgData name="IIITB Intern" userId="d41b339b-acf5-4f6f-949a-23c33159b0a5" providerId="ADAL" clId="{E095DC8D-059D-4FA7-B371-F98E5FDAC16F}" dt="2023-07-26T16:03:09.059" v="3720" actId="207"/>
        <pc:sldMkLst>
          <pc:docMk/>
          <pc:sldMk cId="3116056784" sldId="389"/>
        </pc:sldMkLst>
        <pc:spChg chg="mod">
          <ac:chgData name="IIITB Intern" userId="d41b339b-acf5-4f6f-949a-23c33159b0a5" providerId="ADAL" clId="{E095DC8D-059D-4FA7-B371-F98E5FDAC16F}" dt="2023-07-26T16:03:09.059" v="3720" actId="207"/>
          <ac:spMkLst>
            <pc:docMk/>
            <pc:sldMk cId="3116056784" sldId="389"/>
            <ac:spMk id="2" creationId="{829F8A9D-53F9-12A8-566D-AA601E6AFA3B}"/>
          </ac:spMkLst>
        </pc:spChg>
        <pc:spChg chg="add mod">
          <ac:chgData name="IIITB Intern" userId="d41b339b-acf5-4f6f-949a-23c33159b0a5" providerId="ADAL" clId="{E095DC8D-059D-4FA7-B371-F98E5FDAC16F}" dt="2023-07-26T02:59:52.713" v="1068" actId="113"/>
          <ac:spMkLst>
            <pc:docMk/>
            <pc:sldMk cId="3116056784" sldId="389"/>
            <ac:spMk id="3" creationId="{9398DE2F-A0F2-721F-C9D7-775F4EA6B8F0}"/>
          </ac:spMkLst>
        </pc:spChg>
      </pc:sldChg>
      <pc:sldChg chg="addSp modSp new mod">
        <pc:chgData name="IIITB Intern" userId="d41b339b-acf5-4f6f-949a-23c33159b0a5" providerId="ADAL" clId="{E095DC8D-059D-4FA7-B371-F98E5FDAC16F}" dt="2023-07-26T16:03:00.377" v="3719" actId="207"/>
        <pc:sldMkLst>
          <pc:docMk/>
          <pc:sldMk cId="480123381" sldId="390"/>
        </pc:sldMkLst>
        <pc:spChg chg="mod">
          <ac:chgData name="IIITB Intern" userId="d41b339b-acf5-4f6f-949a-23c33159b0a5" providerId="ADAL" clId="{E095DC8D-059D-4FA7-B371-F98E5FDAC16F}" dt="2023-07-26T16:03:00.377" v="3719" actId="207"/>
          <ac:spMkLst>
            <pc:docMk/>
            <pc:sldMk cId="480123381" sldId="390"/>
            <ac:spMk id="2" creationId="{CA15FDF7-CC25-F37A-AD8D-1852BDC777BE}"/>
          </ac:spMkLst>
        </pc:spChg>
        <pc:spChg chg="add mod">
          <ac:chgData name="IIITB Intern" userId="d41b339b-acf5-4f6f-949a-23c33159b0a5" providerId="ADAL" clId="{E095DC8D-059D-4FA7-B371-F98E5FDAC16F}" dt="2023-07-26T05:29:58.423" v="2744" actId="20577"/>
          <ac:spMkLst>
            <pc:docMk/>
            <pc:sldMk cId="480123381" sldId="390"/>
            <ac:spMk id="3" creationId="{4A026154-A256-81F2-CA2D-4DE891E89821}"/>
          </ac:spMkLst>
        </pc:spChg>
      </pc:sldChg>
      <pc:sldChg chg="addSp delSp modSp new mod ord">
        <pc:chgData name="IIITB Intern" userId="d41b339b-acf5-4f6f-949a-23c33159b0a5" providerId="ADAL" clId="{E095DC8D-059D-4FA7-B371-F98E5FDAC16F}" dt="2023-07-26T16:03:19.290" v="3722" actId="207"/>
        <pc:sldMkLst>
          <pc:docMk/>
          <pc:sldMk cId="756081615" sldId="391"/>
        </pc:sldMkLst>
        <pc:spChg chg="mod">
          <ac:chgData name="IIITB Intern" userId="d41b339b-acf5-4f6f-949a-23c33159b0a5" providerId="ADAL" clId="{E095DC8D-059D-4FA7-B371-F98E5FDAC16F}" dt="2023-07-26T16:03:19.290" v="3722" actId="207"/>
          <ac:spMkLst>
            <pc:docMk/>
            <pc:sldMk cId="756081615" sldId="391"/>
            <ac:spMk id="2" creationId="{968494CC-B333-DD1C-9248-DDAC02CA037C}"/>
          </ac:spMkLst>
        </pc:spChg>
        <pc:spChg chg="add del mod">
          <ac:chgData name="IIITB Intern" userId="d41b339b-acf5-4f6f-949a-23c33159b0a5" providerId="ADAL" clId="{E095DC8D-059D-4FA7-B371-F98E5FDAC16F}" dt="2023-07-26T05:26:23.967" v="2623"/>
          <ac:spMkLst>
            <pc:docMk/>
            <pc:sldMk cId="756081615" sldId="391"/>
            <ac:spMk id="3" creationId="{82D55245-A8E8-ACFF-D9C9-EC92B5CE7C2B}"/>
          </ac:spMkLst>
        </pc:spChg>
        <pc:spChg chg="add mod">
          <ac:chgData name="IIITB Intern" userId="d41b339b-acf5-4f6f-949a-23c33159b0a5" providerId="ADAL" clId="{E095DC8D-059D-4FA7-B371-F98E5FDAC16F}" dt="2023-07-26T05:26:21.151" v="2621" actId="20577"/>
          <ac:spMkLst>
            <pc:docMk/>
            <pc:sldMk cId="756081615" sldId="391"/>
            <ac:spMk id="4" creationId="{4D514692-3320-4087-A214-33AFCD46B94E}"/>
          </ac:spMkLst>
        </pc:spChg>
      </pc:sldChg>
      <pc:sldChg chg="addSp modSp new mod ord">
        <pc:chgData name="IIITB Intern" userId="d41b339b-acf5-4f6f-949a-23c33159b0a5" providerId="ADAL" clId="{E095DC8D-059D-4FA7-B371-F98E5FDAC16F}" dt="2023-07-26T16:04:54.611" v="3735" actId="207"/>
        <pc:sldMkLst>
          <pc:docMk/>
          <pc:sldMk cId="2773434912" sldId="392"/>
        </pc:sldMkLst>
        <pc:spChg chg="mod">
          <ac:chgData name="IIITB Intern" userId="d41b339b-acf5-4f6f-949a-23c33159b0a5" providerId="ADAL" clId="{E095DC8D-059D-4FA7-B371-F98E5FDAC16F}" dt="2023-07-26T16:04:54.611" v="3735" actId="207"/>
          <ac:spMkLst>
            <pc:docMk/>
            <pc:sldMk cId="2773434912" sldId="392"/>
            <ac:spMk id="2" creationId="{63B06B88-A0EE-0C18-F71F-B30096FBA402}"/>
          </ac:spMkLst>
        </pc:spChg>
        <pc:spChg chg="add mod">
          <ac:chgData name="IIITB Intern" userId="d41b339b-acf5-4f6f-949a-23c33159b0a5" providerId="ADAL" clId="{E095DC8D-059D-4FA7-B371-F98E5FDAC16F}" dt="2023-07-26T06:01:09.055" v="2859" actId="14100"/>
          <ac:spMkLst>
            <pc:docMk/>
            <pc:sldMk cId="2773434912" sldId="392"/>
            <ac:spMk id="3" creationId="{5245254E-A423-ED17-E663-8C85D01265FC}"/>
          </ac:spMkLst>
        </pc:spChg>
      </pc:sldChg>
      <pc:sldChg chg="modSp new del mod">
        <pc:chgData name="IIITB Intern" userId="d41b339b-acf5-4f6f-949a-23c33159b0a5" providerId="ADAL" clId="{E095DC8D-059D-4FA7-B371-F98E5FDAC16F}" dt="2023-07-26T05:33:15.016" v="2759" actId="2696"/>
        <pc:sldMkLst>
          <pc:docMk/>
          <pc:sldMk cId="3862936045" sldId="392"/>
        </pc:sldMkLst>
        <pc:spChg chg="mod">
          <ac:chgData name="IIITB Intern" userId="d41b339b-acf5-4f6f-949a-23c33159b0a5" providerId="ADAL" clId="{E095DC8D-059D-4FA7-B371-F98E5FDAC16F}" dt="2023-07-26T05:30:28.755" v="2758" actId="20577"/>
          <ac:spMkLst>
            <pc:docMk/>
            <pc:sldMk cId="3862936045" sldId="392"/>
            <ac:spMk id="2" creationId="{67585B66-06DA-41F9-82C6-48452F1EA21F}"/>
          </ac:spMkLst>
        </pc:spChg>
      </pc:sldChg>
      <pc:sldChg chg="addSp delSp modSp new mod ord">
        <pc:chgData name="IIITB Intern" userId="d41b339b-acf5-4f6f-949a-23c33159b0a5" providerId="ADAL" clId="{E095DC8D-059D-4FA7-B371-F98E5FDAC16F}" dt="2023-07-26T06:18:49.515" v="3486"/>
        <pc:sldMkLst>
          <pc:docMk/>
          <pc:sldMk cId="1985445192" sldId="393"/>
        </pc:sldMkLst>
        <pc:spChg chg="del mod">
          <ac:chgData name="IIITB Intern" userId="d41b339b-acf5-4f6f-949a-23c33159b0a5" providerId="ADAL" clId="{E095DC8D-059D-4FA7-B371-F98E5FDAC16F}" dt="2023-07-26T05:59:42.357" v="2839" actId="478"/>
          <ac:spMkLst>
            <pc:docMk/>
            <pc:sldMk cId="1985445192" sldId="393"/>
            <ac:spMk id="2" creationId="{2916CC15-58B0-2742-E7FB-877C8B0B5758}"/>
          </ac:spMkLst>
        </pc:spChg>
        <pc:spChg chg="add mod">
          <ac:chgData name="IIITB Intern" userId="d41b339b-acf5-4f6f-949a-23c33159b0a5" providerId="ADAL" clId="{E095DC8D-059D-4FA7-B371-F98E5FDAC16F}" dt="2023-07-26T06:00:33.186" v="2851" actId="113"/>
          <ac:spMkLst>
            <pc:docMk/>
            <pc:sldMk cId="1985445192" sldId="393"/>
            <ac:spMk id="3" creationId="{E4E8F090-58D4-C898-E9B9-86062B3944D4}"/>
          </ac:spMkLst>
        </pc:spChg>
      </pc:sldChg>
      <pc:sldChg chg="addSp modSp new mod ord">
        <pc:chgData name="IIITB Intern" userId="d41b339b-acf5-4f6f-949a-23c33159b0a5" providerId="ADAL" clId="{E095DC8D-059D-4FA7-B371-F98E5FDAC16F}" dt="2023-07-26T16:04:28.884" v="3733" actId="207"/>
        <pc:sldMkLst>
          <pc:docMk/>
          <pc:sldMk cId="656437024" sldId="394"/>
        </pc:sldMkLst>
        <pc:spChg chg="mod">
          <ac:chgData name="IIITB Intern" userId="d41b339b-acf5-4f6f-949a-23c33159b0a5" providerId="ADAL" clId="{E095DC8D-059D-4FA7-B371-F98E5FDAC16F}" dt="2023-07-26T16:04:28.884" v="3733" actId="207"/>
          <ac:spMkLst>
            <pc:docMk/>
            <pc:sldMk cId="656437024" sldId="394"/>
            <ac:spMk id="2" creationId="{5BEF428A-2A01-B11C-32ED-CCED90084A3D}"/>
          </ac:spMkLst>
        </pc:spChg>
        <pc:spChg chg="add mod">
          <ac:chgData name="IIITB Intern" userId="d41b339b-acf5-4f6f-949a-23c33159b0a5" providerId="ADAL" clId="{E095DC8D-059D-4FA7-B371-F98E5FDAC16F}" dt="2023-07-26T16:04:19.131" v="3731" actId="14100"/>
          <ac:spMkLst>
            <pc:docMk/>
            <pc:sldMk cId="656437024" sldId="394"/>
            <ac:spMk id="3" creationId="{99F34EB4-B1B1-88CA-1420-5A769B853DC2}"/>
          </ac:spMkLst>
        </pc:spChg>
      </pc:sldChg>
      <pc:sldChg chg="modSp new del mod">
        <pc:chgData name="IIITB Intern" userId="d41b339b-acf5-4f6f-949a-23c33159b0a5" providerId="ADAL" clId="{E095DC8D-059D-4FA7-B371-F98E5FDAC16F}" dt="2023-07-26T06:21:20.591" v="3506" actId="2696"/>
        <pc:sldMkLst>
          <pc:docMk/>
          <pc:sldMk cId="2549923014" sldId="395"/>
        </pc:sldMkLst>
        <pc:spChg chg="mod">
          <ac:chgData name="IIITB Intern" userId="d41b339b-acf5-4f6f-949a-23c33159b0a5" providerId="ADAL" clId="{E095DC8D-059D-4FA7-B371-F98E5FDAC16F}" dt="2023-07-26T06:20:16.348" v="3505" actId="20577"/>
          <ac:spMkLst>
            <pc:docMk/>
            <pc:sldMk cId="2549923014" sldId="395"/>
            <ac:spMk id="2" creationId="{1A109619-2BAA-BB82-63B7-119E172B5E7E}"/>
          </ac:spMkLst>
        </pc:spChg>
      </pc:sldChg>
      <pc:sldChg chg="addSp delSp modSp new mod">
        <pc:chgData name="IIITB Intern" userId="d41b339b-acf5-4f6f-949a-23c33159b0a5" providerId="ADAL" clId="{E095DC8D-059D-4FA7-B371-F98E5FDAC16F}" dt="2023-07-26T16:03:26.489" v="3723" actId="207"/>
        <pc:sldMkLst>
          <pc:docMk/>
          <pc:sldMk cId="3043452004" sldId="395"/>
        </pc:sldMkLst>
        <pc:spChg chg="mod">
          <ac:chgData name="IIITB Intern" userId="d41b339b-acf5-4f6f-949a-23c33159b0a5" providerId="ADAL" clId="{E095DC8D-059D-4FA7-B371-F98E5FDAC16F}" dt="2023-07-26T16:03:26.489" v="3723" actId="207"/>
          <ac:spMkLst>
            <pc:docMk/>
            <pc:sldMk cId="3043452004" sldId="395"/>
            <ac:spMk id="2" creationId="{CBD0B23C-816A-562D-512F-B2080FFFC7EE}"/>
          </ac:spMkLst>
        </pc:spChg>
        <pc:spChg chg="add del mod">
          <ac:chgData name="IIITB Intern" userId="d41b339b-acf5-4f6f-949a-23c33159b0a5" providerId="ADAL" clId="{E095DC8D-059D-4FA7-B371-F98E5FDAC16F}" dt="2023-07-26T14:37:12.312" v="3538" actId="478"/>
          <ac:spMkLst>
            <pc:docMk/>
            <pc:sldMk cId="3043452004" sldId="395"/>
            <ac:spMk id="3" creationId="{E7723555-5237-9626-3554-823EC8249653}"/>
          </ac:spMkLst>
        </pc:spChg>
        <pc:spChg chg="add mod">
          <ac:chgData name="IIITB Intern" userId="d41b339b-acf5-4f6f-949a-23c33159b0a5" providerId="ADAL" clId="{E095DC8D-059D-4FA7-B371-F98E5FDAC16F}" dt="2023-07-26T14:42:12.134" v="3566" actId="20577"/>
          <ac:spMkLst>
            <pc:docMk/>
            <pc:sldMk cId="3043452004" sldId="395"/>
            <ac:spMk id="4" creationId="{1C3FF5C1-CD46-7BC6-7195-B3EFB591722B}"/>
          </ac:spMkLst>
        </pc:spChg>
      </pc:sldChg>
      <pc:sldChg chg="addSp delSp modSp new mod">
        <pc:chgData name="IIITB Intern" userId="d41b339b-acf5-4f6f-949a-23c33159b0a5" providerId="ADAL" clId="{E095DC8D-059D-4FA7-B371-F98E5FDAC16F}" dt="2023-07-26T14:44:07.645" v="3585" actId="255"/>
        <pc:sldMkLst>
          <pc:docMk/>
          <pc:sldMk cId="1345747456" sldId="396"/>
        </pc:sldMkLst>
        <pc:spChg chg="del mod">
          <ac:chgData name="IIITB Intern" userId="d41b339b-acf5-4f6f-949a-23c33159b0a5" providerId="ADAL" clId="{E095DC8D-059D-4FA7-B371-F98E5FDAC16F}" dt="2023-07-26T14:43:17.062" v="3571" actId="478"/>
          <ac:spMkLst>
            <pc:docMk/>
            <pc:sldMk cId="1345747456" sldId="396"/>
            <ac:spMk id="2" creationId="{1A290F1E-F13E-6D42-A1CE-F0BA08011E9E}"/>
          </ac:spMkLst>
        </pc:spChg>
        <pc:spChg chg="add">
          <ac:chgData name="IIITB Intern" userId="d41b339b-acf5-4f6f-949a-23c33159b0a5" providerId="ADAL" clId="{E095DC8D-059D-4FA7-B371-F98E5FDAC16F}" dt="2023-07-26T14:43:36.398" v="3572" actId="11529"/>
          <ac:spMkLst>
            <pc:docMk/>
            <pc:sldMk cId="1345747456" sldId="396"/>
            <ac:spMk id="3" creationId="{6573F844-A3F4-EFBD-F748-3FDC840DED0B}"/>
          </ac:spMkLst>
        </pc:spChg>
        <pc:spChg chg="add mod">
          <ac:chgData name="IIITB Intern" userId="d41b339b-acf5-4f6f-949a-23c33159b0a5" providerId="ADAL" clId="{E095DC8D-059D-4FA7-B371-F98E5FDAC16F}" dt="2023-07-26T14:44:07.645" v="3585" actId="255"/>
          <ac:spMkLst>
            <pc:docMk/>
            <pc:sldMk cId="1345747456" sldId="396"/>
            <ac:spMk id="4" creationId="{9FA9731B-F284-88DF-07AE-A834399E4564}"/>
          </ac:spMkLst>
        </pc:spChg>
      </pc:sldChg>
      <pc:sldChg chg="addSp modSp new mod ord">
        <pc:chgData name="IIITB Intern" userId="d41b339b-acf5-4f6f-949a-23c33159b0a5" providerId="ADAL" clId="{E095DC8D-059D-4FA7-B371-F98E5FDAC16F}" dt="2023-07-26T16:04:40.229" v="3734" actId="207"/>
        <pc:sldMkLst>
          <pc:docMk/>
          <pc:sldMk cId="1137204089" sldId="397"/>
        </pc:sldMkLst>
        <pc:spChg chg="mod">
          <ac:chgData name="IIITB Intern" userId="d41b339b-acf5-4f6f-949a-23c33159b0a5" providerId="ADAL" clId="{E095DC8D-059D-4FA7-B371-F98E5FDAC16F}" dt="2023-07-26T16:04:40.229" v="3734" actId="207"/>
          <ac:spMkLst>
            <pc:docMk/>
            <pc:sldMk cId="1137204089" sldId="397"/>
            <ac:spMk id="2" creationId="{17D1AEE0-CA11-10E6-368E-51E7001C1A5A}"/>
          </ac:spMkLst>
        </pc:spChg>
        <pc:picChg chg="add mod modCrop">
          <ac:chgData name="IIITB Intern" userId="d41b339b-acf5-4f6f-949a-23c33159b0a5" providerId="ADAL" clId="{E095DC8D-059D-4FA7-B371-F98E5FDAC16F}" dt="2023-07-26T15:26:03.315" v="3602" actId="1076"/>
          <ac:picMkLst>
            <pc:docMk/>
            <pc:sldMk cId="1137204089" sldId="397"/>
            <ac:picMk id="4" creationId="{9FC4FB17-15E1-FAF1-471A-7EB0910A7108}"/>
          </ac:picMkLst>
        </pc:picChg>
        <pc:picChg chg="add mod modCrop">
          <ac:chgData name="IIITB Intern" userId="d41b339b-acf5-4f6f-949a-23c33159b0a5" providerId="ADAL" clId="{E095DC8D-059D-4FA7-B371-F98E5FDAC16F}" dt="2023-07-26T15:30:14.633" v="3624" actId="14100"/>
          <ac:picMkLst>
            <pc:docMk/>
            <pc:sldMk cId="1137204089" sldId="397"/>
            <ac:picMk id="6" creationId="{E6E8234C-F04F-A326-FE99-B9AE63CF537E}"/>
          </ac:picMkLst>
        </pc:picChg>
        <pc:picChg chg="add mod modCrop">
          <ac:chgData name="IIITB Intern" userId="d41b339b-acf5-4f6f-949a-23c33159b0a5" providerId="ADAL" clId="{E095DC8D-059D-4FA7-B371-F98E5FDAC16F}" dt="2023-07-26T15:30:19.535" v="3625" actId="14100"/>
          <ac:picMkLst>
            <pc:docMk/>
            <pc:sldMk cId="1137204089" sldId="397"/>
            <ac:picMk id="8" creationId="{39BD1C0A-85BA-A6BA-CD44-2D60308138E5}"/>
          </ac:picMkLst>
        </pc:picChg>
      </pc:sldChg>
      <pc:sldChg chg="addSp delSp modSp new mod">
        <pc:chgData name="IIITB Intern" userId="d41b339b-acf5-4f6f-949a-23c33159b0a5" providerId="ADAL" clId="{E095DC8D-059D-4FA7-B371-F98E5FDAC16F}" dt="2023-07-26T16:02:14.237" v="3715" actId="207"/>
        <pc:sldMkLst>
          <pc:docMk/>
          <pc:sldMk cId="362838725" sldId="398"/>
        </pc:sldMkLst>
        <pc:spChg chg="del">
          <ac:chgData name="IIITB Intern" userId="d41b339b-acf5-4f6f-949a-23c33159b0a5" providerId="ADAL" clId="{E095DC8D-059D-4FA7-B371-F98E5FDAC16F}" dt="2023-07-26T15:54:59.592" v="3647" actId="478"/>
          <ac:spMkLst>
            <pc:docMk/>
            <pc:sldMk cId="362838725" sldId="398"/>
            <ac:spMk id="2" creationId="{D410D09A-E830-9EFB-E683-CE48589A9CD7}"/>
          </ac:spMkLst>
        </pc:spChg>
        <pc:spChg chg="add del mod">
          <ac:chgData name="IIITB Intern" userId="d41b339b-acf5-4f6f-949a-23c33159b0a5" providerId="ADAL" clId="{E095DC8D-059D-4FA7-B371-F98E5FDAC16F}" dt="2023-07-26T15:55:43.855" v="3653" actId="21"/>
          <ac:spMkLst>
            <pc:docMk/>
            <pc:sldMk cId="362838725" sldId="398"/>
            <ac:spMk id="5" creationId="{7B23F552-8168-18E7-695D-D0A1D767FA6E}"/>
          </ac:spMkLst>
        </pc:spChg>
        <pc:spChg chg="add mod">
          <ac:chgData name="IIITB Intern" userId="d41b339b-acf5-4f6f-949a-23c33159b0a5" providerId="ADAL" clId="{E095DC8D-059D-4FA7-B371-F98E5FDAC16F}" dt="2023-07-26T16:01:54.597" v="3712" actId="207"/>
          <ac:spMkLst>
            <pc:docMk/>
            <pc:sldMk cId="362838725" sldId="398"/>
            <ac:spMk id="6" creationId="{1A337367-9DD4-B03E-4EC9-A1ACFCF7D121}"/>
          </ac:spMkLst>
        </pc:spChg>
        <pc:spChg chg="add mod">
          <ac:chgData name="IIITB Intern" userId="d41b339b-acf5-4f6f-949a-23c33159b0a5" providerId="ADAL" clId="{E095DC8D-059D-4FA7-B371-F98E5FDAC16F}" dt="2023-07-26T15:56:52.205" v="3664" actId="14100"/>
          <ac:spMkLst>
            <pc:docMk/>
            <pc:sldMk cId="362838725" sldId="398"/>
            <ac:spMk id="7" creationId="{42838F8F-4CD2-AB41-CFA8-8255BF9E4AA9}"/>
          </ac:spMkLst>
        </pc:spChg>
        <pc:spChg chg="add mod">
          <ac:chgData name="IIITB Intern" userId="d41b339b-acf5-4f6f-949a-23c33159b0a5" providerId="ADAL" clId="{E095DC8D-059D-4FA7-B371-F98E5FDAC16F}" dt="2023-07-26T16:02:01.932" v="3713" actId="207"/>
          <ac:spMkLst>
            <pc:docMk/>
            <pc:sldMk cId="362838725" sldId="398"/>
            <ac:spMk id="9" creationId="{205E7B8C-957D-13F2-FEF0-5D9D3DABE53B}"/>
          </ac:spMkLst>
        </pc:spChg>
        <pc:spChg chg="add mod">
          <ac:chgData name="IIITB Intern" userId="d41b339b-acf5-4f6f-949a-23c33159b0a5" providerId="ADAL" clId="{E095DC8D-059D-4FA7-B371-F98E5FDAC16F}" dt="2023-07-26T15:58:47.825" v="3688" actId="14100"/>
          <ac:spMkLst>
            <pc:docMk/>
            <pc:sldMk cId="362838725" sldId="398"/>
            <ac:spMk id="10" creationId="{636F0E03-5993-1770-7C1D-33C74B584CDE}"/>
          </ac:spMkLst>
        </pc:spChg>
        <pc:spChg chg="add mod">
          <ac:chgData name="IIITB Intern" userId="d41b339b-acf5-4f6f-949a-23c33159b0a5" providerId="ADAL" clId="{E095DC8D-059D-4FA7-B371-F98E5FDAC16F}" dt="2023-07-26T16:02:07.978" v="3714" actId="207"/>
          <ac:spMkLst>
            <pc:docMk/>
            <pc:sldMk cId="362838725" sldId="398"/>
            <ac:spMk id="12" creationId="{AE1976C8-50E5-1C43-C240-656FB9B47FC3}"/>
          </ac:spMkLst>
        </pc:spChg>
        <pc:spChg chg="add mod">
          <ac:chgData name="IIITB Intern" userId="d41b339b-acf5-4f6f-949a-23c33159b0a5" providerId="ADAL" clId="{E095DC8D-059D-4FA7-B371-F98E5FDAC16F}" dt="2023-07-26T15:59:34.903" v="3698" actId="14100"/>
          <ac:spMkLst>
            <pc:docMk/>
            <pc:sldMk cId="362838725" sldId="398"/>
            <ac:spMk id="13" creationId="{735D324D-D063-915A-368F-3DAC93BF85D8}"/>
          </ac:spMkLst>
        </pc:spChg>
        <pc:spChg chg="add mod">
          <ac:chgData name="IIITB Intern" userId="d41b339b-acf5-4f6f-949a-23c33159b0a5" providerId="ADAL" clId="{E095DC8D-059D-4FA7-B371-F98E5FDAC16F}" dt="2023-07-26T16:02:14.237" v="3715" actId="207"/>
          <ac:spMkLst>
            <pc:docMk/>
            <pc:sldMk cId="362838725" sldId="398"/>
            <ac:spMk id="15" creationId="{968D901B-3845-C893-E47A-84B8D84F75BC}"/>
          </ac:spMkLst>
        </pc:spChg>
        <pc:spChg chg="add mod">
          <ac:chgData name="IIITB Intern" userId="d41b339b-acf5-4f6f-949a-23c33159b0a5" providerId="ADAL" clId="{E095DC8D-059D-4FA7-B371-F98E5FDAC16F}" dt="2023-07-26T16:00:15.905" v="3707" actId="14100"/>
          <ac:spMkLst>
            <pc:docMk/>
            <pc:sldMk cId="362838725" sldId="398"/>
            <ac:spMk id="16" creationId="{09E8CC5F-84B9-98B5-1738-A05A5A5F03BF}"/>
          </ac:spMkLst>
        </pc:spChg>
        <pc:picChg chg="add del mod">
          <ac:chgData name="IIITB Intern" userId="d41b339b-acf5-4f6f-949a-23c33159b0a5" providerId="ADAL" clId="{E095DC8D-059D-4FA7-B371-F98E5FDAC16F}" dt="2023-07-26T15:55:12.837" v="3651" actId="21"/>
          <ac:picMkLst>
            <pc:docMk/>
            <pc:sldMk cId="362838725" sldId="398"/>
            <ac:picMk id="3" creationId="{04CF5BEE-9DCF-9106-494C-E62A73B6DEBB}"/>
          </ac:picMkLst>
        </pc:picChg>
        <pc:picChg chg="add del mod">
          <ac:chgData name="IIITB Intern" userId="d41b339b-acf5-4f6f-949a-23c33159b0a5" providerId="ADAL" clId="{E095DC8D-059D-4FA7-B371-F98E5FDAC16F}" dt="2023-07-26T15:56:01.397" v="3656" actId="21"/>
          <ac:picMkLst>
            <pc:docMk/>
            <pc:sldMk cId="362838725" sldId="398"/>
            <ac:picMk id="4" creationId="{2D0ACC4C-515A-1295-9414-87E141AE8077}"/>
          </ac:picMkLst>
        </pc:picChg>
        <pc:picChg chg="add mod">
          <ac:chgData name="IIITB Intern" userId="d41b339b-acf5-4f6f-949a-23c33159b0a5" providerId="ADAL" clId="{E095DC8D-059D-4FA7-B371-F98E5FDAC16F}" dt="2023-07-26T15:58:28.531" v="3684" actId="14100"/>
          <ac:picMkLst>
            <pc:docMk/>
            <pc:sldMk cId="362838725" sldId="398"/>
            <ac:picMk id="8" creationId="{4690DB98-3BEA-20D8-35CC-45D70D65D0E4}"/>
          </ac:picMkLst>
        </pc:picChg>
        <pc:picChg chg="add mod">
          <ac:chgData name="IIITB Intern" userId="d41b339b-acf5-4f6f-949a-23c33159b0a5" providerId="ADAL" clId="{E095DC8D-059D-4FA7-B371-F98E5FDAC16F}" dt="2023-07-26T15:58:54.487" v="3689" actId="14100"/>
          <ac:picMkLst>
            <pc:docMk/>
            <pc:sldMk cId="362838725" sldId="398"/>
            <ac:picMk id="11" creationId="{9059D273-16FE-E670-B67B-E918496891C0}"/>
          </ac:picMkLst>
        </pc:picChg>
        <pc:picChg chg="add mod">
          <ac:chgData name="IIITB Intern" userId="d41b339b-acf5-4f6f-949a-23c33159b0a5" providerId="ADAL" clId="{E095DC8D-059D-4FA7-B371-F98E5FDAC16F}" dt="2023-07-26T15:59:46.374" v="3700" actId="14100"/>
          <ac:picMkLst>
            <pc:docMk/>
            <pc:sldMk cId="362838725" sldId="398"/>
            <ac:picMk id="14" creationId="{EBFC4527-603C-1FBB-E196-BD9E05A2961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724202"/>
            <a:ext cx="5486400" cy="4475560"/>
          </a:xfrm>
          <a:prstGeom prst="rect">
            <a:avLst/>
          </a:prstGeom>
          <a:noFill/>
          <a:ln>
            <a:noFill/>
          </a:ln>
        </p:spPr>
        <p:txBody>
          <a:bodyPr spcFirstLastPara="1" wrap="square" lIns="96645" tIns="96645" rIns="96645" bIns="9664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dirty="0"/>
          </a:p>
        </p:txBody>
      </p:sp>
    </p:spTree>
    <p:extLst>
      <p:ext uri="{BB962C8B-B14F-4D97-AF65-F5344CB8AC3E}">
        <p14:creationId xmlns:p14="http://schemas.microsoft.com/office/powerpoint/2010/main" val="598198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312067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861321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861321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861321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861321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861321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dirty="0"/>
          </a:p>
        </p:txBody>
      </p:sp>
    </p:spTree>
    <p:extLst>
      <p:ext uri="{BB962C8B-B14F-4D97-AF65-F5344CB8AC3E}">
        <p14:creationId xmlns:p14="http://schemas.microsoft.com/office/powerpoint/2010/main" val="1861321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861321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312067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86642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86132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861321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861321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86132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757b037b2_0_2:notes"/>
          <p:cNvSpPr>
            <a:spLocks noGrp="1" noRot="1" noChangeAspect="1"/>
          </p:cNvSpPr>
          <p:nvPr>
            <p:ph type="sldImg" idx="2"/>
          </p:nvPr>
        </p:nvSpPr>
        <p:spPr>
          <a:xfrm>
            <a:off x="114300" y="746125"/>
            <a:ext cx="6629400" cy="3730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757b037b2_0_2:notes"/>
          <p:cNvSpPr txBox="1">
            <a:spLocks noGrp="1"/>
          </p:cNvSpPr>
          <p:nvPr>
            <p:ph type="body" idx="1"/>
          </p:nvPr>
        </p:nvSpPr>
        <p:spPr>
          <a:xfrm>
            <a:off x="685800" y="4724202"/>
            <a:ext cx="5486400" cy="447556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861321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1515175"/>
            <a:ext cx="5221500" cy="1636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3188525"/>
            <a:ext cx="5221500" cy="43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1475"/>
            <a:ext cx="82386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1475"/>
            <a:ext cx="8238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2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p:nvPr/>
        </p:nvSpPr>
        <p:spPr>
          <a:xfrm>
            <a:off x="1606950" y="1198275"/>
            <a:ext cx="2066100" cy="2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 name="Slide Number Placeholder 1">
            <a:extLst>
              <a:ext uri="{FF2B5EF4-FFF2-40B4-BE49-F238E27FC236}">
                <a16:creationId xmlns:a16="http://schemas.microsoft.com/office/drawing/2014/main" id="{324EEAD1-A53B-75B2-9348-EB476D07F40C}"/>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38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Fira Sans Extra Condensed SemiBold"/>
              <a:buNone/>
              <a:defRPr sz="35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8">
          <p15:clr>
            <a:srgbClr val="EA4335"/>
          </p15:clr>
        </p15:guide>
        <p15:guide id="3" orient="horz" pos="259">
          <p15:clr>
            <a:srgbClr val="EA4335"/>
          </p15:clr>
        </p15:guide>
        <p15:guide id="4" orient="horz" pos="2984">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ites.google.com/view/cdw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4.jpg"/><Relationship Id="rId4" Type="http://schemas.openxmlformats.org/officeDocument/2006/relationships/hyperlink" Target="https://sites.google.com/view/cdw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ites.google.com/view/cdwl/" TargetMode="External"/><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ile/d/1xrtNB6quvZRxAShBD3KbBk3LPG_eug8a/view?usp=sharing"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blog.paralect.com/post/object-detection-image-and-video"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youtu.be/JfaZNiEbreE"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iiitbac-my.sharepoint.com/:w:/g/personal/srip2023057_iiitb_ac_in/Efpb_MxS9tFLq_hmbtxmrFUBNI8CFs5QGDR0BOZX67x6CA?e=MOVfaP"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emf"/><Relationship Id="rId4" Type="http://schemas.openxmlformats.org/officeDocument/2006/relationships/hyperlink" Target="https://sites.google.com/view/cdw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8" Type="http://schemas.openxmlformats.org/officeDocument/2006/relationships/hyperlink" Target="https://iiitbac-my.sharepoint.com/:f:/g/personal/srip2023057_iiitb_ac_in/ErJTHiqkNnRGvkQp-pKaDdIBnHs8eiTR62ewCJolUGXP9g" TargetMode="External"/><Relationship Id="rId3" Type="http://schemas.openxmlformats.org/officeDocument/2006/relationships/hyperlink" Target="https://youtu.be/VF4BDE7uqY0" TargetMode="External"/><Relationship Id="rId7" Type="http://schemas.openxmlformats.org/officeDocument/2006/relationships/hyperlink" Target="https://iiitbac-my.sharepoint.com/:f:/g/personal/srip2023057_iiitb_ac_in/EpPmoYUoOJBJr1wW7OpODUEBr0lM8ASeXjjFxxt3xjYhog" TargetMode="External"/><Relationship Id="rId2" Type="http://schemas.openxmlformats.org/officeDocument/2006/relationships/hyperlink" Target="https://youtu.be/J1jhfAw5Uvo" TargetMode="External"/><Relationship Id="rId1" Type="http://schemas.openxmlformats.org/officeDocument/2006/relationships/slideLayout" Target="../slideLayouts/slideLayout3.xml"/><Relationship Id="rId6" Type="http://schemas.openxmlformats.org/officeDocument/2006/relationships/hyperlink" Target="https://iiitbac-my.sharepoint.com/:b:/g/personal/srip2023057_iiitb_ac_in/EU-SC0y8hSFDi77GMVk79UQBsykZmneaoZLpZSCPurOPAQ" TargetMode="External"/><Relationship Id="rId5" Type="http://schemas.openxmlformats.org/officeDocument/2006/relationships/hyperlink" Target="https://iiitbac-my.sharepoint.com/:b:/g/personal/srip2023057_iiitb_ac_in/EU-SC0y8hSFDi77GMVk79UQBsykZmneaoZLpZSCPurOPAQ?e=z9guIg" TargetMode="External"/><Relationship Id="rId4" Type="http://schemas.openxmlformats.org/officeDocument/2006/relationships/hyperlink" Target="https://youtu.be/uqomO_BZ44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sites.google.com/view/cdwl/" TargetMode="External"/><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sites.google.com/view/cdwl/" TargetMode="Externa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hyperlink" Target="https://iiitbac-my.sharepoint.com/:w:/g/personal/srip2023057_iiitb_ac_in/ES6NK_2IpG5Ji9YRy5HmSAgBFolaFHxTkw-0eZRWdmI3xg?e=ZOEehO" TargetMode="External"/><Relationship Id="rId5" Type="http://schemas.openxmlformats.org/officeDocument/2006/relationships/hyperlink" Target="https://iiitbac-my.sharepoint.com/:p:/g/personal/srip2023057_iiitb_ac_in/EeVXWIaWAuNIgVo3nr_S7iIBid_kd3U3Iy9wbbDWTN1YYQ?e=lpeAwQ" TargetMode="External"/><Relationship Id="rId4" Type="http://schemas.openxmlformats.org/officeDocument/2006/relationships/hyperlink" Target="../OneDrive%20-%20iiit-b/Project%20Reports/ppt%20on%20various%20methods%20to%20detect%20stste%20of%20led.pptx"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utokeras.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loud.google.com/automl"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azure.microsoft.com/en-us/services/automl/" TargetMode="External"/><Relationship Id="rId4" Type="http://schemas.openxmlformats.org/officeDocument/2006/relationships/hyperlink" Target="https://sites.google.com/view/cdw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sites.google.com/view/cdw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sites.google.com/view/cdw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sites.google.com/view/cdw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sites.google.com/view/cdw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sites.google.com/view/cdw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sites.google.com/view/cdw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iiitbac-my.sharepoint.com/:b:/g/personal/srip2023057_iiitb_ac_in/EcxNA6Xk6GdMgLb5u0FS92QB-1KGV-2LZnYAQP0PXd0HoQ?e=ga9KFt" TargetMode="External"/><Relationship Id="rId2" Type="http://schemas.openxmlformats.org/officeDocument/2006/relationships/hyperlink" Target="https://iiitbac-my.sharepoint.com/personal/srip2023057_iiitb_ac_in/_layouts/15/onedrive.aspx?id=%2Fpersonal%2Fsrip2023057%5Fiiitb%5Fac%5Fin%2FDocuments%2FAutokeras%20%282%29%2Epdf&amp;parent=%2Fpersonal%2Fsrip2023057%5Fiiitb%5Fac%5Fin%2FDocuments&amp;ga=1" TargetMode="External"/><Relationship Id="rId1" Type="http://schemas.openxmlformats.org/officeDocument/2006/relationships/slideLayout" Target="../slideLayouts/slideLayout3.xml"/><Relationship Id="rId5" Type="http://schemas.openxmlformats.org/officeDocument/2006/relationships/hyperlink" Target="https://iiitbac-my.sharepoint.com/personal/srip2023057_iiitb_ac_in/_layouts/15/onedrive.aspx?id=%2Fpersonal%2Fsrip2023057%5Fiiitb%5Fac%5Fin%2FDocuments%2FCNN%20%282%29%2Epdf&amp;parent=%2Fpersonal%2Fsrip2023057%5Fiiitb%5Fac%5Fin%2FDocuments&amp;ga=1" TargetMode="External"/><Relationship Id="rId4" Type="http://schemas.openxmlformats.org/officeDocument/2006/relationships/hyperlink" Target="https://iiitbac-my.sharepoint.com/:b:/g/personal/srip2023057_iiitb_ac_in/EVRAHwoQSvhDqQecZSYVLY4Bl9l500uGd-UarSG8PKwVog?e=e0Zf9O"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automl.github.io/auto-sklearn/master/"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sites.google.com/view/cdwl/"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iiitbac-my.sharepoint.com/:b:/g/personal/srip2023057_iiitb_ac_in/EbEgtr1i7AJMjE-CzwTQtUkBWvEpHDQ1IOXKmYsVK7f62g?e=R8H8C9" TargetMode="External"/><Relationship Id="rId2" Type="http://schemas.openxmlformats.org/officeDocument/2006/relationships/hyperlink" Target="https://iiitbac-my.sharepoint.com/personal/srip2023057_iiitb_ac_in/_layouts/15/onedrive.aspx?id=%2Fpersonal%2Fsrip2023057%5Fiiitb%5Fac%5Fin%2FDocuments%2FAuto%20Sklearn%20%2D%20Colaboratory%2Epdf&amp;parent=%2Fpersonal%2Fsrip2023057%5Fiiitb%5Fac%5Fin%2FDocuments&amp;ga=1"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sites.google.com/view/cdw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sites.google.com/view/cdw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hyperlink" Target="https://sites.google.com/view/cdw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7.jpg"/><Relationship Id="rId4" Type="http://schemas.openxmlformats.org/officeDocument/2006/relationships/hyperlink" Target="https://sites.google.com/view/cdw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ites.google.com/view/cdwl/" TargetMode="External"/><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457199" y="1277082"/>
            <a:ext cx="8543926" cy="1636500"/>
          </a:xfrm>
          <a:prstGeom prst="rect">
            <a:avLst/>
          </a:prstGeom>
          <a:ln>
            <a:solidFill>
              <a:srgbClr val="C00000"/>
            </a:solidFill>
          </a:ln>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solidFill>
                  <a:schemeClr val="bg1"/>
                </a:solidFill>
              </a:rPr>
              <a:t>VLC</a:t>
            </a:r>
            <a:endParaRPr sz="6000" dirty="0">
              <a:solidFill>
                <a:schemeClr val="bg1"/>
              </a:solidFill>
            </a:endParaRPr>
          </a:p>
        </p:txBody>
      </p:sp>
      <p:sp>
        <p:nvSpPr>
          <p:cNvPr id="59" name="Google Shape;59;p15"/>
          <p:cNvSpPr txBox="1">
            <a:spLocks noGrp="1"/>
          </p:cNvSpPr>
          <p:nvPr>
            <p:ph type="subTitle" idx="1"/>
          </p:nvPr>
        </p:nvSpPr>
        <p:spPr>
          <a:xfrm>
            <a:off x="457199" y="2985743"/>
            <a:ext cx="8543926" cy="4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 sz="2400" b="1" dirty="0">
              <a:solidFill>
                <a:schemeClr val="bg1"/>
              </a:solidFill>
            </a:endParaRPr>
          </a:p>
          <a:p>
            <a:pPr marL="0" lvl="0" indent="0" algn="l" rtl="0">
              <a:spcBef>
                <a:spcPts val="0"/>
              </a:spcBef>
              <a:spcAft>
                <a:spcPts val="0"/>
              </a:spcAft>
              <a:buClr>
                <a:schemeClr val="dk1"/>
              </a:buClr>
              <a:buSzPts val="1100"/>
              <a:buFont typeface="Arial"/>
              <a:buNone/>
            </a:pPr>
            <a:r>
              <a:rPr lang="en" sz="2400" b="1" dirty="0">
                <a:solidFill>
                  <a:schemeClr val="bg1"/>
                </a:solidFill>
              </a:rPr>
              <a:t>Name :DARA SAI KUMAR</a:t>
            </a:r>
          </a:p>
          <a:p>
            <a:pPr marL="0" lvl="0" indent="0" algn="l" rtl="0">
              <a:spcBef>
                <a:spcPts val="0"/>
              </a:spcBef>
              <a:spcAft>
                <a:spcPts val="0"/>
              </a:spcAft>
              <a:buClr>
                <a:schemeClr val="dk1"/>
              </a:buClr>
              <a:buSzPts val="1100"/>
              <a:buFont typeface="Arial"/>
              <a:buNone/>
            </a:pPr>
            <a:r>
              <a:rPr lang="en" sz="2400" b="1" dirty="0">
                <a:solidFill>
                  <a:schemeClr val="bg1"/>
                </a:solidFill>
              </a:rPr>
              <a:t>Summer Intern 2023, IIIT-Bangalore</a:t>
            </a:r>
          </a:p>
          <a:p>
            <a:pPr marL="0" lvl="0" indent="0" algn="l" rtl="0">
              <a:spcBef>
                <a:spcPts val="0"/>
              </a:spcBef>
              <a:spcAft>
                <a:spcPts val="0"/>
              </a:spcAft>
              <a:buClr>
                <a:schemeClr val="dk1"/>
              </a:buClr>
              <a:buSzPts val="1100"/>
              <a:buFont typeface="Arial"/>
              <a:buNone/>
            </a:pPr>
            <a:r>
              <a:rPr lang="en" sz="2400" b="1" dirty="0">
                <a:solidFill>
                  <a:schemeClr val="bg1"/>
                </a:solidFill>
              </a:rPr>
              <a:t>Email:B20EC035@nitm.ac.in</a:t>
            </a:r>
          </a:p>
          <a:p>
            <a:pPr marL="0" lvl="0" indent="0" algn="l" rtl="0">
              <a:spcBef>
                <a:spcPts val="0"/>
              </a:spcBef>
              <a:spcAft>
                <a:spcPts val="0"/>
              </a:spcAft>
              <a:buClr>
                <a:schemeClr val="dk1"/>
              </a:buClr>
              <a:buSzPts val="1100"/>
              <a:buFont typeface="Arial"/>
              <a:buNone/>
            </a:pPr>
            <a:r>
              <a:rPr lang="en" sz="2400" b="1" dirty="0">
                <a:solidFill>
                  <a:schemeClr val="bg1"/>
                </a:solidFill>
              </a:rPr>
              <a:t>SRIP-2023</a:t>
            </a:r>
          </a:p>
        </p:txBody>
      </p:sp>
    </p:spTree>
    <p:extLst>
      <p:ext uri="{BB962C8B-B14F-4D97-AF65-F5344CB8AC3E}">
        <p14:creationId xmlns:p14="http://schemas.microsoft.com/office/powerpoint/2010/main" val="3387310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BBB02A2C-73FB-A30D-29C1-984C381BBEDF}"/>
              </a:ext>
            </a:extLst>
          </p:cNvPr>
          <p:cNvSpPr>
            <a:spLocks noGrp="1"/>
          </p:cNvSpPr>
          <p:nvPr>
            <p:ph type="title"/>
          </p:nvPr>
        </p:nvSpPr>
        <p:spPr>
          <a:xfrm>
            <a:off x="457200" y="411475"/>
            <a:ext cx="8238900" cy="572700"/>
          </a:xfrm>
        </p:spPr>
        <p:txBody>
          <a:bodyPr/>
          <a:lstStyle/>
          <a:p>
            <a:r>
              <a:rPr lang="en-IN" dirty="0">
                <a:solidFill>
                  <a:srgbClr val="FF0000"/>
                </a:solidFill>
              </a:rPr>
              <a:t>Edge </a:t>
            </a:r>
            <a:r>
              <a:rPr lang="en-IN" dirty="0" err="1">
                <a:solidFill>
                  <a:srgbClr val="FF0000"/>
                </a:solidFill>
              </a:rPr>
              <a:t>dection</a:t>
            </a:r>
            <a:r>
              <a:rPr lang="en-IN" dirty="0">
                <a:solidFill>
                  <a:srgbClr val="FF0000"/>
                </a:solidFill>
              </a:rPr>
              <a:t> using canny filter</a:t>
            </a:r>
          </a:p>
        </p:txBody>
      </p:sp>
      <p:pic>
        <p:nvPicPr>
          <p:cNvPr id="3" name="Picture 2">
            <a:extLst>
              <a:ext uri="{FF2B5EF4-FFF2-40B4-BE49-F238E27FC236}">
                <a16:creationId xmlns:a16="http://schemas.microsoft.com/office/drawing/2014/main" id="{A01B439F-5C7D-ECF4-C8E6-4FA6547808FA}"/>
              </a:ext>
            </a:extLst>
          </p:cNvPr>
          <p:cNvPicPr>
            <a:picLocks noChangeAspect="1"/>
          </p:cNvPicPr>
          <p:nvPr/>
        </p:nvPicPr>
        <p:blipFill>
          <a:blip r:embed="rId5"/>
          <a:stretch>
            <a:fillRect/>
          </a:stretch>
        </p:blipFill>
        <p:spPr>
          <a:xfrm>
            <a:off x="620488" y="1151165"/>
            <a:ext cx="2473778" cy="2702379"/>
          </a:xfrm>
          <a:prstGeom prst="rect">
            <a:avLst/>
          </a:prstGeom>
        </p:spPr>
      </p:pic>
      <p:pic>
        <p:nvPicPr>
          <p:cNvPr id="4" name="Picture 3">
            <a:extLst>
              <a:ext uri="{FF2B5EF4-FFF2-40B4-BE49-F238E27FC236}">
                <a16:creationId xmlns:a16="http://schemas.microsoft.com/office/drawing/2014/main" id="{BEC85DA4-E1F2-BC28-552C-E4DA5E6B74F1}"/>
              </a:ext>
            </a:extLst>
          </p:cNvPr>
          <p:cNvPicPr>
            <a:picLocks noChangeAspect="1"/>
          </p:cNvPicPr>
          <p:nvPr/>
        </p:nvPicPr>
        <p:blipFill>
          <a:blip r:embed="rId6"/>
          <a:stretch>
            <a:fillRect/>
          </a:stretch>
        </p:blipFill>
        <p:spPr>
          <a:xfrm>
            <a:off x="3559628" y="1151164"/>
            <a:ext cx="2596243" cy="2702380"/>
          </a:xfrm>
          <a:prstGeom prst="rect">
            <a:avLst/>
          </a:prstGeom>
        </p:spPr>
      </p:pic>
      <p:pic>
        <p:nvPicPr>
          <p:cNvPr id="7" name="Picture 6">
            <a:extLst>
              <a:ext uri="{FF2B5EF4-FFF2-40B4-BE49-F238E27FC236}">
                <a16:creationId xmlns:a16="http://schemas.microsoft.com/office/drawing/2014/main" id="{C4D70E69-B738-366F-B3B5-E7B898696DEE}"/>
              </a:ext>
            </a:extLst>
          </p:cNvPr>
          <p:cNvPicPr>
            <a:picLocks noChangeAspect="1"/>
          </p:cNvPicPr>
          <p:nvPr/>
        </p:nvPicPr>
        <p:blipFill>
          <a:blip r:embed="rId7"/>
          <a:stretch>
            <a:fillRect/>
          </a:stretch>
        </p:blipFill>
        <p:spPr>
          <a:xfrm>
            <a:off x="6575717" y="1151164"/>
            <a:ext cx="2120382" cy="2620736"/>
          </a:xfrm>
          <a:prstGeom prst="rect">
            <a:avLst/>
          </a:prstGeom>
        </p:spPr>
      </p:pic>
      <p:sp>
        <p:nvSpPr>
          <p:cNvPr id="8" name="TextBox 7">
            <a:extLst>
              <a:ext uri="{FF2B5EF4-FFF2-40B4-BE49-F238E27FC236}">
                <a16:creationId xmlns:a16="http://schemas.microsoft.com/office/drawing/2014/main" id="{43343331-077F-93B0-C2F8-94F227E0CD0A}"/>
              </a:ext>
            </a:extLst>
          </p:cNvPr>
          <p:cNvSpPr txBox="1"/>
          <p:nvPr/>
        </p:nvSpPr>
        <p:spPr>
          <a:xfrm>
            <a:off x="326571" y="3951514"/>
            <a:ext cx="8556172" cy="307777"/>
          </a:xfrm>
          <a:prstGeom prst="rect">
            <a:avLst/>
          </a:prstGeom>
          <a:noFill/>
        </p:spPr>
        <p:txBody>
          <a:bodyPr wrap="square" rtlCol="0">
            <a:spAutoFit/>
          </a:bodyPr>
          <a:lstStyle/>
          <a:p>
            <a:r>
              <a:rPr lang="en-IN" dirty="0"/>
              <a:t>Based on the observations edge may not give appropriate/exact results for detecting LED state</a:t>
            </a:r>
          </a:p>
        </p:txBody>
      </p:sp>
      <p:pic>
        <p:nvPicPr>
          <p:cNvPr id="9" name="Picture 8">
            <a:extLst>
              <a:ext uri="{FF2B5EF4-FFF2-40B4-BE49-F238E27FC236}">
                <a16:creationId xmlns:a16="http://schemas.microsoft.com/office/drawing/2014/main" id="{B99E6E93-EBAC-FFB8-70CA-DB5E8C889C81}"/>
              </a:ext>
            </a:extLst>
          </p:cNvPr>
          <p:cNvPicPr>
            <a:picLocks noChangeAspect="1"/>
          </p:cNvPicPr>
          <p:nvPr/>
        </p:nvPicPr>
        <p:blipFill>
          <a:blip r:embed="rId3"/>
          <a:stretch>
            <a:fillRect/>
          </a:stretch>
        </p:blipFill>
        <p:spPr>
          <a:xfrm rot="5400000">
            <a:off x="4286248" y="318409"/>
            <a:ext cx="394521" cy="9320984"/>
          </a:xfrm>
          <a:prstGeom prst="rect">
            <a:avLst/>
          </a:prstGeom>
        </p:spPr>
      </p:pic>
      <p:sp>
        <p:nvSpPr>
          <p:cNvPr id="10" name="TextBox 9">
            <a:extLst>
              <a:ext uri="{FF2B5EF4-FFF2-40B4-BE49-F238E27FC236}">
                <a16:creationId xmlns:a16="http://schemas.microsoft.com/office/drawing/2014/main" id="{C4D590C2-5F62-BB01-3EEC-30A8F53F0D3C}"/>
              </a:ext>
            </a:extLst>
          </p:cNvPr>
          <p:cNvSpPr txBox="1"/>
          <p:nvPr/>
        </p:nvSpPr>
        <p:spPr>
          <a:xfrm>
            <a:off x="2678366" y="4792355"/>
            <a:ext cx="3608134" cy="307777"/>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0487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3860D9D9-0993-35DF-C0B2-F977A316CF42}"/>
              </a:ext>
            </a:extLst>
          </p:cNvPr>
          <p:cNvSpPr>
            <a:spLocks noGrp="1"/>
          </p:cNvSpPr>
          <p:nvPr>
            <p:ph type="title"/>
          </p:nvPr>
        </p:nvSpPr>
        <p:spPr>
          <a:xfrm>
            <a:off x="457200" y="97381"/>
            <a:ext cx="8238900" cy="735537"/>
          </a:xfrm>
        </p:spPr>
        <p:txBody>
          <a:bodyPr/>
          <a:lstStyle/>
          <a:p>
            <a:r>
              <a:rPr lang="en-IN" dirty="0">
                <a:solidFill>
                  <a:srgbClr val="FF0000"/>
                </a:solidFill>
              </a:rPr>
              <a:t>Histogram Analysis</a:t>
            </a:r>
          </a:p>
        </p:txBody>
      </p:sp>
      <p:sp>
        <p:nvSpPr>
          <p:cNvPr id="3" name="TextBox 2">
            <a:extLst>
              <a:ext uri="{FF2B5EF4-FFF2-40B4-BE49-F238E27FC236}">
                <a16:creationId xmlns:a16="http://schemas.microsoft.com/office/drawing/2014/main" id="{3F29176A-3EB3-2D37-3892-1F99D87B2777}"/>
              </a:ext>
            </a:extLst>
          </p:cNvPr>
          <p:cNvSpPr txBox="1"/>
          <p:nvPr/>
        </p:nvSpPr>
        <p:spPr>
          <a:xfrm>
            <a:off x="89807" y="898071"/>
            <a:ext cx="8931729" cy="2246769"/>
          </a:xfrm>
          <a:prstGeom prst="rect">
            <a:avLst/>
          </a:prstGeom>
          <a:noFill/>
        </p:spPr>
        <p:txBody>
          <a:bodyPr wrap="square" rtlCol="0">
            <a:spAutoFit/>
          </a:bodyPr>
          <a:lstStyle/>
          <a:p>
            <a:pPr marL="285750" indent="-285750">
              <a:buFont typeface="Arial" panose="020B0604020202020204" pitchFamily="34" charset="0"/>
              <a:buChar char="•"/>
            </a:pPr>
            <a:r>
              <a:rPr lang="en-US" dirty="0"/>
              <a:t>Histogram of an image represents the number of times a particular gray level has occurred in an image.</a:t>
            </a:r>
          </a:p>
          <a:p>
            <a:pPr marL="285750" indent="-285750">
              <a:buFont typeface="Arial" panose="020B0604020202020204" pitchFamily="34" charset="0"/>
              <a:buChar char="•"/>
            </a:pPr>
            <a:r>
              <a:rPr lang="en-US" dirty="0"/>
              <a:t>It is a graph between various gray levels on x-axis and the number of times a gray level has occurred in an image, on y-axis.</a:t>
            </a:r>
          </a:p>
          <a:p>
            <a:pPr marL="285750" indent="-285750">
              <a:buFont typeface="Arial" panose="020B0604020202020204" pitchFamily="34" charset="0"/>
              <a:buChar char="•"/>
            </a:pPr>
            <a:r>
              <a:rPr lang="en-US" dirty="0"/>
              <a:t>Histogram gives insight about the contrast in an image.</a:t>
            </a:r>
          </a:p>
          <a:p>
            <a:pPr marL="285750" indent="-285750">
              <a:buFont typeface="Arial" panose="020B0604020202020204" pitchFamily="34" charset="0"/>
              <a:buChar char="•"/>
            </a:pPr>
            <a:r>
              <a:rPr lang="en-US" dirty="0"/>
              <a:t>It Compare the shapes, peaks, and variations in the histograms of the two images</a:t>
            </a:r>
          </a:p>
          <a:p>
            <a:pPr marL="285750" indent="-285750">
              <a:buFont typeface="Arial" panose="020B0604020202020204" pitchFamily="34" charset="0"/>
              <a:buChar char="•"/>
            </a:pPr>
            <a:r>
              <a:rPr lang="en-US" dirty="0"/>
              <a:t>It tells us the difference between average gray level of an object and that of the surroundings.</a:t>
            </a:r>
          </a:p>
          <a:p>
            <a:pPr marL="285750" indent="-285750">
              <a:buFont typeface="Arial" panose="020B0604020202020204" pitchFamily="34" charset="0"/>
              <a:buChar char="•"/>
            </a:pPr>
            <a:r>
              <a:rPr lang="en-US" dirty="0"/>
              <a:t>Histogram Equalization helps in enhancing the </a:t>
            </a:r>
            <a:r>
              <a:rPr lang="en-US" dirty="0" err="1"/>
              <a:t>techiniques</a:t>
            </a:r>
            <a:r>
              <a:rPr lang="en-US" dirty="0"/>
              <a:t> like Thresholding And Frequency Domain Analysis of An image </a:t>
            </a:r>
          </a:p>
          <a:p>
            <a:pPr marL="285750" indent="-285750">
              <a:buFont typeface="Arial" panose="020B0604020202020204" pitchFamily="34" charset="0"/>
              <a:buChar char="•"/>
            </a:pPr>
            <a:r>
              <a:rPr lang="en-US" dirty="0"/>
              <a:t>It may not be ideal for separation of images</a:t>
            </a:r>
          </a:p>
          <a:p>
            <a:pPr marL="285750" indent="-285750">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CD910736-36E2-8618-A4A2-DD5D10D6F9C3}"/>
              </a:ext>
            </a:extLst>
          </p:cNvPr>
          <p:cNvPicPr>
            <a:picLocks noChangeAspect="1"/>
          </p:cNvPicPr>
          <p:nvPr/>
        </p:nvPicPr>
        <p:blipFill>
          <a:blip r:embed="rId5"/>
          <a:stretch>
            <a:fillRect/>
          </a:stretch>
        </p:blipFill>
        <p:spPr>
          <a:xfrm>
            <a:off x="304119" y="2955470"/>
            <a:ext cx="2314575" cy="1918607"/>
          </a:xfrm>
          <a:prstGeom prst="rect">
            <a:avLst/>
          </a:prstGeom>
        </p:spPr>
      </p:pic>
      <p:pic>
        <p:nvPicPr>
          <p:cNvPr id="7" name="Picture 6">
            <a:extLst>
              <a:ext uri="{FF2B5EF4-FFF2-40B4-BE49-F238E27FC236}">
                <a16:creationId xmlns:a16="http://schemas.microsoft.com/office/drawing/2014/main" id="{305EF86E-5FA0-A9CD-E419-DCFB267A5175}"/>
              </a:ext>
            </a:extLst>
          </p:cNvPr>
          <p:cNvPicPr>
            <a:picLocks noChangeAspect="1"/>
          </p:cNvPicPr>
          <p:nvPr/>
        </p:nvPicPr>
        <p:blipFill>
          <a:blip r:embed="rId6"/>
          <a:stretch>
            <a:fillRect/>
          </a:stretch>
        </p:blipFill>
        <p:spPr>
          <a:xfrm>
            <a:off x="2504395" y="3754211"/>
            <a:ext cx="2314575" cy="982436"/>
          </a:xfrm>
          <a:prstGeom prst="rect">
            <a:avLst/>
          </a:prstGeom>
        </p:spPr>
      </p:pic>
      <p:pic>
        <p:nvPicPr>
          <p:cNvPr id="8" name="Picture 7">
            <a:extLst>
              <a:ext uri="{FF2B5EF4-FFF2-40B4-BE49-F238E27FC236}">
                <a16:creationId xmlns:a16="http://schemas.microsoft.com/office/drawing/2014/main" id="{AA816245-C40C-807F-11A9-D3851DD3CCE7}"/>
              </a:ext>
            </a:extLst>
          </p:cNvPr>
          <p:cNvPicPr>
            <a:picLocks noChangeAspect="1"/>
          </p:cNvPicPr>
          <p:nvPr/>
        </p:nvPicPr>
        <p:blipFill>
          <a:blip r:embed="rId7"/>
          <a:stretch>
            <a:fillRect/>
          </a:stretch>
        </p:blipFill>
        <p:spPr>
          <a:xfrm>
            <a:off x="5135335" y="3092732"/>
            <a:ext cx="1641021" cy="1813921"/>
          </a:xfrm>
          <a:prstGeom prst="rect">
            <a:avLst/>
          </a:prstGeom>
        </p:spPr>
      </p:pic>
      <p:pic>
        <p:nvPicPr>
          <p:cNvPr id="9" name="Picture 8">
            <a:extLst>
              <a:ext uri="{FF2B5EF4-FFF2-40B4-BE49-F238E27FC236}">
                <a16:creationId xmlns:a16="http://schemas.microsoft.com/office/drawing/2014/main" id="{E6EFAA16-E97E-E251-9050-D69701D0F6BC}"/>
              </a:ext>
            </a:extLst>
          </p:cNvPr>
          <p:cNvPicPr>
            <a:picLocks noChangeAspect="1"/>
          </p:cNvPicPr>
          <p:nvPr/>
        </p:nvPicPr>
        <p:blipFill>
          <a:blip r:embed="rId8"/>
          <a:stretch>
            <a:fillRect/>
          </a:stretch>
        </p:blipFill>
        <p:spPr>
          <a:xfrm>
            <a:off x="6355416" y="3518240"/>
            <a:ext cx="2484465" cy="982436"/>
          </a:xfrm>
          <a:prstGeom prst="rect">
            <a:avLst/>
          </a:prstGeom>
        </p:spPr>
      </p:pic>
      <p:pic>
        <p:nvPicPr>
          <p:cNvPr id="10" name="Picture 9">
            <a:extLst>
              <a:ext uri="{FF2B5EF4-FFF2-40B4-BE49-F238E27FC236}">
                <a16:creationId xmlns:a16="http://schemas.microsoft.com/office/drawing/2014/main" id="{18CB644E-BF9F-4B02-6145-28F2FC93CF58}"/>
              </a:ext>
            </a:extLst>
          </p:cNvPr>
          <p:cNvPicPr>
            <a:picLocks noChangeAspect="1"/>
          </p:cNvPicPr>
          <p:nvPr/>
        </p:nvPicPr>
        <p:blipFill>
          <a:blip r:embed="rId3"/>
          <a:stretch>
            <a:fillRect/>
          </a:stretch>
        </p:blipFill>
        <p:spPr>
          <a:xfrm rot="5400000">
            <a:off x="4286248" y="318409"/>
            <a:ext cx="394521" cy="9320984"/>
          </a:xfrm>
          <a:prstGeom prst="rect">
            <a:avLst/>
          </a:prstGeom>
        </p:spPr>
      </p:pic>
      <p:sp>
        <p:nvSpPr>
          <p:cNvPr id="11" name="TextBox 10">
            <a:extLst>
              <a:ext uri="{FF2B5EF4-FFF2-40B4-BE49-F238E27FC236}">
                <a16:creationId xmlns:a16="http://schemas.microsoft.com/office/drawing/2014/main" id="{5DE7EDF6-E055-5CE6-A965-0F92D93284FA}"/>
              </a:ext>
            </a:extLst>
          </p:cNvPr>
          <p:cNvSpPr txBox="1"/>
          <p:nvPr/>
        </p:nvSpPr>
        <p:spPr>
          <a:xfrm>
            <a:off x="2678366" y="4792355"/>
            <a:ext cx="3608134" cy="307777"/>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E7B4A96-C2D2-790C-1AAD-6CD46BA7D248}"/>
              </a:ext>
            </a:extLst>
          </p:cNvPr>
          <p:cNvPicPr>
            <a:picLocks noChangeAspect="1"/>
          </p:cNvPicPr>
          <p:nvPr/>
        </p:nvPicPr>
        <p:blipFill>
          <a:blip r:embed="rId3"/>
          <a:stretch>
            <a:fillRect/>
          </a:stretch>
        </p:blipFill>
        <p:spPr>
          <a:xfrm rot="5400000">
            <a:off x="4438648" y="438151"/>
            <a:ext cx="394521" cy="9320984"/>
          </a:xfrm>
          <a:prstGeom prst="rect">
            <a:avLst/>
          </a:prstGeom>
        </p:spPr>
      </p:pic>
      <p:sp>
        <p:nvSpPr>
          <p:cNvPr id="13" name="TextBox 12">
            <a:extLst>
              <a:ext uri="{FF2B5EF4-FFF2-40B4-BE49-F238E27FC236}">
                <a16:creationId xmlns:a16="http://schemas.microsoft.com/office/drawing/2014/main" id="{C6BBF9FF-A8E4-2B93-72BC-012E53AE12E2}"/>
              </a:ext>
            </a:extLst>
          </p:cNvPr>
          <p:cNvSpPr txBox="1"/>
          <p:nvPr/>
        </p:nvSpPr>
        <p:spPr>
          <a:xfrm>
            <a:off x="2830766" y="49447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79C92AA1-E3AC-DCDF-EAD1-53B6F8DBF219}"/>
              </a:ext>
            </a:extLst>
          </p:cNvPr>
          <p:cNvPicPr>
            <a:picLocks noChangeAspect="1"/>
          </p:cNvPicPr>
          <p:nvPr/>
        </p:nvPicPr>
        <p:blipFill>
          <a:blip r:embed="rId3"/>
          <a:stretch>
            <a:fillRect/>
          </a:stretch>
        </p:blipFill>
        <p:spPr>
          <a:xfrm rot="5400000">
            <a:off x="4591048" y="590551"/>
            <a:ext cx="394521" cy="9320984"/>
          </a:xfrm>
          <a:prstGeom prst="rect">
            <a:avLst/>
          </a:prstGeom>
        </p:spPr>
      </p:pic>
      <p:sp>
        <p:nvSpPr>
          <p:cNvPr id="15" name="TextBox 14">
            <a:extLst>
              <a:ext uri="{FF2B5EF4-FFF2-40B4-BE49-F238E27FC236}">
                <a16:creationId xmlns:a16="http://schemas.microsoft.com/office/drawing/2014/main" id="{4612BDE5-584D-0CEF-C405-8F72F1925BD9}"/>
              </a:ext>
            </a:extLst>
          </p:cNvPr>
          <p:cNvSpPr txBox="1"/>
          <p:nvPr/>
        </p:nvSpPr>
        <p:spPr>
          <a:xfrm>
            <a:off x="2983166" y="50971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3354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3;p16">
            <a:extLst>
              <a:ext uri="{FF2B5EF4-FFF2-40B4-BE49-F238E27FC236}">
                <a16:creationId xmlns:a16="http://schemas.microsoft.com/office/drawing/2014/main" id="{C8E1FE04-B4F0-9252-97CA-27D64E8A8BF0}"/>
              </a:ext>
            </a:extLst>
          </p:cNvPr>
          <p:cNvSpPr txBox="1">
            <a:spLocks noGrp="1"/>
          </p:cNvSpPr>
          <p:nvPr>
            <p:ph type="title"/>
          </p:nvPr>
        </p:nvSpPr>
        <p:spPr>
          <a:xfrm>
            <a:off x="452550" y="120099"/>
            <a:ext cx="8238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3600" b="1" dirty="0">
                <a:solidFill>
                  <a:srgbClr val="FF0000"/>
                </a:solidFill>
                <a:latin typeface="+mj-lt"/>
              </a:rPr>
              <a:t>Introduction</a:t>
            </a:r>
            <a:endParaRPr sz="3600" b="1" dirty="0">
              <a:solidFill>
                <a:srgbClr val="FF0000"/>
              </a:solidFill>
              <a:latin typeface="+mj-lt"/>
            </a:endParaRPr>
          </a:p>
        </p:txBody>
      </p:sp>
      <p:pic>
        <p:nvPicPr>
          <p:cNvPr id="4" name="Picture 3">
            <a:extLst>
              <a:ext uri="{FF2B5EF4-FFF2-40B4-BE49-F238E27FC236}">
                <a16:creationId xmlns:a16="http://schemas.microsoft.com/office/drawing/2014/main" id="{4CA5A269-96F9-330C-2571-97E0C27B335D}"/>
              </a:ext>
            </a:extLst>
          </p:cNvPr>
          <p:cNvPicPr>
            <a:picLocks noChangeAspect="1"/>
          </p:cNvPicPr>
          <p:nvPr/>
        </p:nvPicPr>
        <p:blipFill>
          <a:blip r:embed="rId2"/>
          <a:stretch>
            <a:fillRect/>
          </a:stretch>
        </p:blipFill>
        <p:spPr>
          <a:xfrm rot="5400000">
            <a:off x="4286248" y="285751"/>
            <a:ext cx="394521" cy="9320984"/>
          </a:xfrm>
          <a:prstGeom prst="rect">
            <a:avLst/>
          </a:prstGeom>
        </p:spPr>
      </p:pic>
      <p:sp>
        <p:nvSpPr>
          <p:cNvPr id="5" name="TextBox 4">
            <a:extLst>
              <a:ext uri="{FF2B5EF4-FFF2-40B4-BE49-F238E27FC236}">
                <a16:creationId xmlns:a16="http://schemas.microsoft.com/office/drawing/2014/main" id="{7517B54F-895A-6764-DA89-48BB734A8E43}"/>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368B6ED-D22A-447D-6F51-CC5854E89AE9}"/>
              </a:ext>
            </a:extLst>
          </p:cNvPr>
          <p:cNvSpPr txBox="1"/>
          <p:nvPr/>
        </p:nvSpPr>
        <p:spPr>
          <a:xfrm>
            <a:off x="89808" y="791936"/>
            <a:ext cx="8859460" cy="4401205"/>
          </a:xfrm>
          <a:prstGeom prst="rect">
            <a:avLst/>
          </a:prstGeom>
          <a:noFill/>
        </p:spPr>
        <p:txBody>
          <a:bodyPr wrap="square" rtlCol="0">
            <a:spAutoFit/>
          </a:bodyPr>
          <a:lstStyle/>
          <a:p>
            <a:pPr marL="285750" indent="-285750">
              <a:buFont typeface="Arial" panose="020B0604020202020204" pitchFamily="34" charset="0"/>
              <a:buChar char="•"/>
            </a:pPr>
            <a:r>
              <a:rPr lang="en-US" spc="60" dirty="0"/>
              <a:t>WHY WE ARE MOVING FROM INTENSITY BASED LED DETECTION TO HSV BASED LED DETECTION?</a:t>
            </a:r>
          </a:p>
          <a:p>
            <a:pPr marL="285750" indent="-285750">
              <a:buFont typeface="Arial" panose="020B0604020202020204" pitchFamily="34" charset="0"/>
              <a:buChar char="•"/>
            </a:pPr>
            <a:r>
              <a:rPr lang="en-US" spc="60" dirty="0"/>
              <a:t>From the experimental Analysis,</a:t>
            </a:r>
          </a:p>
          <a:p>
            <a:r>
              <a:rPr lang="en-US" spc="60" dirty="0"/>
              <a:t>     when we applied the intensity Based LED Classification using Thresholding is able to distinguish the Led ON /OFF state . </a:t>
            </a:r>
            <a:endParaRPr lang="en-US" b="1" spc="60" dirty="0"/>
          </a:p>
          <a:p>
            <a:r>
              <a:rPr lang="en-US" b="1" spc="60" dirty="0"/>
              <a:t>   The observations are:</a:t>
            </a:r>
          </a:p>
          <a:p>
            <a:r>
              <a:rPr lang="en-US" spc="60" dirty="0"/>
              <a:t>  From the intensity based thresholding Algorithm we can able to detect that all the </a:t>
            </a:r>
            <a:r>
              <a:rPr lang="en-US" b="1" spc="60" dirty="0"/>
              <a:t>LED OFF </a:t>
            </a:r>
            <a:r>
              <a:rPr lang="en-US" spc="60" dirty="0"/>
              <a:t>condition images have a constant intensity level </a:t>
            </a:r>
            <a:r>
              <a:rPr lang="en-US" b="1" spc="60" dirty="0"/>
              <a:t>(73-75 </a:t>
            </a:r>
            <a:r>
              <a:rPr lang="en-IN" b="0" i="0" dirty="0">
                <a:solidFill>
                  <a:srgbClr val="040C28"/>
                </a:solidFill>
                <a:effectLst/>
                <a:latin typeface="Google Sans"/>
              </a:rPr>
              <a:t>pixels/cm</a:t>
            </a:r>
            <a:r>
              <a:rPr lang="en-IN" b="1" dirty="0">
                <a:solidFill>
                  <a:srgbClr val="040C28"/>
                </a:solidFill>
                <a:latin typeface="Google Sans"/>
              </a:rPr>
              <a:t>)</a:t>
            </a:r>
            <a:endParaRPr lang="en-US" b="1" spc="60" dirty="0"/>
          </a:p>
          <a:p>
            <a:r>
              <a:rPr lang="en-US" spc="60" dirty="0"/>
              <a:t>  There are some </a:t>
            </a:r>
            <a:r>
              <a:rPr lang="en-US" b="1" spc="60" dirty="0"/>
              <a:t>LED ON </a:t>
            </a:r>
            <a:r>
              <a:rPr lang="en-US" spc="60" dirty="0"/>
              <a:t> condition images which may lie below that intensity level or above that intensity level.</a:t>
            </a:r>
          </a:p>
          <a:p>
            <a:r>
              <a:rPr lang="en-US" spc="60" dirty="0"/>
              <a:t> so, Intensity Based Thresholding may not work in All conditions</a:t>
            </a:r>
          </a:p>
          <a:p>
            <a:endParaRPr lang="en-US" spc="60" dirty="0"/>
          </a:p>
          <a:p>
            <a:r>
              <a:rPr lang="en-US" b="1" spc="60" dirty="0"/>
              <a:t>WHATS NEXT</a:t>
            </a:r>
          </a:p>
          <a:p>
            <a:r>
              <a:rPr lang="en-US" b="1" spc="60" dirty="0"/>
              <a:t> </a:t>
            </a:r>
            <a:r>
              <a:rPr lang="en-US" spc="60" dirty="0"/>
              <a:t> Using HSV Based Algorithm ,which can able to detect the </a:t>
            </a:r>
            <a:r>
              <a:rPr lang="en-US" b="1" spc="60" dirty="0"/>
              <a:t>color[Green] </a:t>
            </a:r>
            <a:r>
              <a:rPr lang="en-US" spc="60" dirty="0"/>
              <a:t> in the given Image .</a:t>
            </a:r>
          </a:p>
          <a:p>
            <a:r>
              <a:rPr lang="en-US" b="1" spc="60" dirty="0"/>
              <a:t>  </a:t>
            </a:r>
            <a:r>
              <a:rPr lang="en-US" spc="60" dirty="0"/>
              <a:t>If Algorithm able to detect the </a:t>
            </a:r>
            <a:r>
              <a:rPr lang="en-US" b="1" spc="60" dirty="0"/>
              <a:t>Color[Green] </a:t>
            </a:r>
            <a:r>
              <a:rPr lang="en-US" spc="60" dirty="0"/>
              <a:t> in the image then find the </a:t>
            </a:r>
            <a:r>
              <a:rPr lang="en-US" b="1" spc="60" dirty="0"/>
              <a:t>ROI </a:t>
            </a:r>
            <a:r>
              <a:rPr lang="en-US" spc="60" dirty="0"/>
              <a:t> co-ordinates of the      </a:t>
            </a:r>
            <a:r>
              <a:rPr lang="en-US" b="1" spc="60" dirty="0"/>
              <a:t>Green color segment </a:t>
            </a:r>
            <a:r>
              <a:rPr lang="en-US" spc="60" dirty="0"/>
              <a:t>in the image .Stating that </a:t>
            </a:r>
            <a:r>
              <a:rPr lang="en-US" b="1" spc="60" dirty="0"/>
              <a:t>LED IS ON </a:t>
            </a:r>
            <a:r>
              <a:rPr lang="en-US" spc="60" dirty="0"/>
              <a:t> if ROI is found . If else stating LED is OFF.</a:t>
            </a:r>
            <a:endParaRPr lang="en-US" b="1" spc="60" dirty="0"/>
          </a:p>
          <a:p>
            <a:endParaRPr lang="en-US" spc="60" dirty="0"/>
          </a:p>
          <a:p>
            <a:endParaRPr lang="en-US" sz="1400" dirty="0">
              <a:latin typeface="Arial"/>
              <a:cs typeface="Arial"/>
            </a:endParaRPr>
          </a:p>
          <a:p>
            <a:r>
              <a:rPr lang="en-IN" dirty="0"/>
              <a:t> </a:t>
            </a:r>
          </a:p>
        </p:txBody>
      </p:sp>
    </p:spTree>
    <p:extLst>
      <p:ext uri="{BB962C8B-B14F-4D97-AF65-F5344CB8AC3E}">
        <p14:creationId xmlns:p14="http://schemas.microsoft.com/office/powerpoint/2010/main" val="1707455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D73AEC-B8EC-F9F1-11FD-1F58E2304288}"/>
              </a:ext>
            </a:extLst>
          </p:cNvPr>
          <p:cNvSpPr>
            <a:spLocks noGrp="1"/>
          </p:cNvSpPr>
          <p:nvPr>
            <p:ph type="title"/>
          </p:nvPr>
        </p:nvSpPr>
        <p:spPr>
          <a:xfrm>
            <a:off x="457200" y="89807"/>
            <a:ext cx="8238900" cy="718457"/>
          </a:xfrm>
        </p:spPr>
        <p:txBody>
          <a:bodyPr/>
          <a:lstStyle/>
          <a:p>
            <a:r>
              <a:rPr lang="en-IN" dirty="0">
                <a:solidFill>
                  <a:srgbClr val="FF0000"/>
                </a:solidFill>
              </a:rPr>
              <a:t>HSV</a:t>
            </a:r>
            <a:r>
              <a:rPr lang="en-IN" dirty="0"/>
              <a:t> </a:t>
            </a:r>
          </a:p>
        </p:txBody>
      </p:sp>
      <p:sp>
        <p:nvSpPr>
          <p:cNvPr id="4" name="TextBox 3">
            <a:extLst>
              <a:ext uri="{FF2B5EF4-FFF2-40B4-BE49-F238E27FC236}">
                <a16:creationId xmlns:a16="http://schemas.microsoft.com/office/drawing/2014/main" id="{8F4A4428-C92D-B0CE-1564-BEB3A34AFB46}"/>
              </a:ext>
            </a:extLst>
          </p:cNvPr>
          <p:cNvSpPr txBox="1"/>
          <p:nvPr/>
        </p:nvSpPr>
        <p:spPr>
          <a:xfrm>
            <a:off x="89806" y="604157"/>
            <a:ext cx="8825593" cy="467820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1800" b="1" dirty="0"/>
              <a:t>HSV-H</a:t>
            </a:r>
            <a:r>
              <a:rPr lang="en-IN" sz="1800" dirty="0"/>
              <a:t>ue </a:t>
            </a:r>
            <a:r>
              <a:rPr lang="en-IN" sz="1800" b="1" dirty="0"/>
              <a:t>S</a:t>
            </a:r>
            <a:r>
              <a:rPr lang="en-IN" sz="1800" dirty="0">
                <a:solidFill>
                  <a:srgbClr val="040C28"/>
                </a:solidFill>
                <a:latin typeface="Google Sans"/>
              </a:rPr>
              <a:t>aturation </a:t>
            </a:r>
            <a:r>
              <a:rPr lang="en-IN" sz="1800" b="1" dirty="0">
                <a:solidFill>
                  <a:srgbClr val="040C28"/>
                </a:solidFill>
                <a:latin typeface="Google Sans"/>
              </a:rPr>
              <a:t>V</a:t>
            </a:r>
            <a:r>
              <a:rPr lang="en-IN" sz="1800" dirty="0">
                <a:solidFill>
                  <a:srgbClr val="040C28"/>
                </a:solidFill>
                <a:latin typeface="Google Sans"/>
              </a:rPr>
              <a:t>alue</a:t>
            </a:r>
          </a:p>
          <a:p>
            <a:pPr marL="285750" indent="-285750">
              <a:buFont typeface="Arial" panose="020B0604020202020204" pitchFamily="34" charset="0"/>
              <a:buChar char="•"/>
            </a:pPr>
            <a:r>
              <a:rPr lang="en-IN" sz="1800" dirty="0">
                <a:solidFill>
                  <a:srgbClr val="040C28"/>
                </a:solidFill>
                <a:latin typeface="Google Sans"/>
              </a:rPr>
              <a:t>It is based on cylindrical co-ordinate system.</a:t>
            </a:r>
          </a:p>
          <a:p>
            <a:pPr marL="285750" indent="-285750">
              <a:buFont typeface="Arial" panose="020B0604020202020204" pitchFamily="34" charset="0"/>
              <a:buChar cha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HSV separates the color information (hue), intensity (value), and saturation of an image, making it easier to analyze and manipulate colors.</a:t>
            </a:r>
          </a:p>
          <a:p>
            <a:r>
              <a:rPr lang="en-IN" sz="1800" dirty="0">
                <a:effectLst/>
                <a:latin typeface="Calibri" panose="020F0502020204030204" pitchFamily="34" charset="0"/>
                <a:ea typeface="Calibri" panose="020F0502020204030204" pitchFamily="34" charset="0"/>
                <a:cs typeface="Calibri" panose="020F0502020204030204" pitchFamily="34" charset="0"/>
              </a:rPr>
              <a:t>[</a:t>
            </a:r>
            <a:r>
              <a:rPr lang="en-US" sz="1800" b="0" i="0" dirty="0">
                <a:solidFill>
                  <a:srgbClr val="393939"/>
                </a:solidFill>
                <a:effectLst/>
                <a:latin typeface="Calibri" panose="020F0502020204030204" pitchFamily="34" charset="0"/>
                <a:ea typeface="Calibri" panose="020F0502020204030204" pitchFamily="34" charset="0"/>
                <a:cs typeface="Calibri" panose="020F0502020204030204" pitchFamily="34" charset="0"/>
              </a:rPr>
              <a:t>Using this model, an object with a certain color can be detected and to reduce the influence of light intensity from the outside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800" dirty="0">
                <a:latin typeface="Calibri" panose="020F0502020204030204" pitchFamily="34" charset="0"/>
                <a:ea typeface="Calibri" panose="020F0502020204030204" pitchFamily="34" charset="0"/>
                <a:cs typeface="Calibri" panose="020F0502020204030204" pitchFamily="34" charset="0"/>
              </a:rPr>
              <a:t>It is just like RGB---- Fundamentally Having ‘3’ components </a:t>
            </a:r>
          </a:p>
          <a:p>
            <a:r>
              <a:rPr lang="en-IN" sz="1800" b="1" dirty="0">
                <a:solidFill>
                  <a:srgbClr val="FF0000"/>
                </a:solidFill>
                <a:latin typeface="Calibri" panose="020F0502020204030204" pitchFamily="34" charset="0"/>
                <a:ea typeface="Calibri" panose="020F0502020204030204" pitchFamily="34" charset="0"/>
                <a:cs typeface="Calibri" panose="020F0502020204030204" pitchFamily="34" charset="0"/>
              </a:rPr>
              <a:t>Hue(H):</a:t>
            </a:r>
            <a:r>
              <a:rPr lang="en-IN" sz="1800" dirty="0">
                <a:latin typeface="Calibri" panose="020F0502020204030204" pitchFamily="34" charset="0"/>
                <a:ea typeface="Calibri" panose="020F0502020204030204" pitchFamily="34" charset="0"/>
                <a:cs typeface="Calibri" panose="020F0502020204030204" pitchFamily="34" charset="0"/>
              </a:rPr>
              <a:t>Nothing but </a:t>
            </a:r>
            <a:r>
              <a:rPr lang="en-IN" sz="1800" dirty="0" err="1">
                <a:latin typeface="Calibri" panose="020F0502020204030204" pitchFamily="34" charset="0"/>
                <a:ea typeface="Calibri" panose="020F0502020204030204" pitchFamily="34" charset="0"/>
                <a:cs typeface="Calibri" panose="020F0502020204030204" pitchFamily="34" charset="0"/>
              </a:rPr>
              <a:t>color</a:t>
            </a:r>
            <a:r>
              <a:rPr lang="en-IN" sz="1800" dirty="0">
                <a:latin typeface="Calibri" panose="020F0502020204030204" pitchFamily="34" charset="0"/>
                <a:ea typeface="Calibri" panose="020F0502020204030204" pitchFamily="34" charset="0"/>
                <a:cs typeface="Calibri" panose="020F0502020204030204" pitchFamily="34" charset="0"/>
              </a:rPr>
              <a:t> -Represented in a 360 degree of </a:t>
            </a:r>
            <a:r>
              <a:rPr lang="en-IN" sz="1800" dirty="0" err="1">
                <a:latin typeface="Calibri" panose="020F0502020204030204" pitchFamily="34" charset="0"/>
                <a:ea typeface="Calibri" panose="020F0502020204030204" pitchFamily="34" charset="0"/>
                <a:cs typeface="Calibri" panose="020F0502020204030204" pitchFamily="34" charset="0"/>
              </a:rPr>
              <a:t>color</a:t>
            </a:r>
            <a:r>
              <a:rPr lang="en-IN" sz="1800" dirty="0">
                <a:latin typeface="Calibri" panose="020F0502020204030204" pitchFamily="34" charset="0"/>
                <a:ea typeface="Calibri" panose="020F0502020204030204" pitchFamily="34" charset="0"/>
                <a:cs typeface="Calibri" panose="020F0502020204030204" pitchFamily="34" charset="0"/>
              </a:rPr>
              <a:t> circle , covering entire </a:t>
            </a:r>
            <a:r>
              <a:rPr lang="en-IN" sz="1800" dirty="0" err="1">
                <a:latin typeface="Calibri" panose="020F0502020204030204" pitchFamily="34" charset="0"/>
                <a:ea typeface="Calibri" panose="020F0502020204030204" pitchFamily="34" charset="0"/>
                <a:cs typeface="Calibri" panose="020F0502020204030204" pitchFamily="34" charset="0"/>
              </a:rPr>
              <a:t>color</a:t>
            </a:r>
            <a:endParaRPr lang="en-IN" sz="1800" dirty="0">
              <a:latin typeface="Calibri" panose="020F0502020204030204" pitchFamily="34" charset="0"/>
              <a:ea typeface="Calibri" panose="020F0502020204030204" pitchFamily="34" charset="0"/>
              <a:cs typeface="Calibri" panose="020F0502020204030204" pitchFamily="34" charset="0"/>
            </a:endParaRPr>
          </a:p>
          <a:p>
            <a:r>
              <a:rPr lang="en-IN" sz="1800" dirty="0">
                <a:latin typeface="Calibri" panose="020F0502020204030204" pitchFamily="34" charset="0"/>
                <a:ea typeface="Calibri" panose="020F0502020204030204" pitchFamily="34" charset="0"/>
                <a:cs typeface="Calibri" panose="020F0502020204030204" pitchFamily="34" charset="0"/>
              </a:rPr>
              <a:t>               spectrum</a:t>
            </a:r>
          </a:p>
          <a:p>
            <a:r>
              <a:rPr lang="en-US" sz="1800" b="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Saturation (S): </a:t>
            </a: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corresponds to intensity/purity of color image </a:t>
            </a:r>
          </a:p>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tx1"/>
                </a:solidFill>
                <a:latin typeface="Calibri" panose="020F0502020204030204" pitchFamily="34" charset="0"/>
                <a:ea typeface="Calibri" panose="020F0502020204030204" pitchFamily="34" charset="0"/>
                <a:cs typeface="Calibri" panose="020F0502020204030204" pitchFamily="34" charset="0"/>
              </a:rPr>
              <a:t>Reprensented</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in terms of percentage (0-100)%</a:t>
            </a:r>
          </a:p>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It signifies the intense color presence</a:t>
            </a:r>
          </a:p>
          <a:p>
            <a:r>
              <a:rPr lang="en-US" sz="1800" b="1" dirty="0">
                <a:solidFill>
                  <a:srgbClr val="FF0000"/>
                </a:solidFill>
                <a:latin typeface="Calibri" panose="020F0502020204030204" pitchFamily="34" charset="0"/>
                <a:ea typeface="Calibri" panose="020F0502020204030204" pitchFamily="34" charset="0"/>
                <a:cs typeface="Calibri" panose="020F0502020204030204" pitchFamily="34" charset="0"/>
              </a:rPr>
              <a:t>Value(V):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corresponds  to Brightness of the image</a:t>
            </a:r>
          </a:p>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Ranges from [0-100] where 0 corresponds to Black and 100 corresponds to Bright .</a:t>
            </a:r>
          </a:p>
          <a:p>
            <a:endParaRPr lang="en-US" sz="1800" dirty="0">
              <a:solidFill>
                <a:schemeClr val="tx1"/>
              </a:solidFill>
              <a:latin typeface="Calibri"/>
              <a:ea typeface="Calibri"/>
              <a:cs typeface="Calibri"/>
            </a:endParaRPr>
          </a:p>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RGB TO HSV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2"/>
              </a:rPr>
              <a:t>Conversion </a:t>
            </a: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1038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12F7A9-AFC2-8C5D-43E3-C7C3754BE5CB}"/>
              </a:ext>
            </a:extLst>
          </p:cNvPr>
          <p:cNvPicPr>
            <a:picLocks noChangeAspect="1"/>
          </p:cNvPicPr>
          <p:nvPr/>
        </p:nvPicPr>
        <p:blipFill>
          <a:blip r:embed="rId2"/>
          <a:stretch>
            <a:fillRect/>
          </a:stretch>
        </p:blipFill>
        <p:spPr>
          <a:xfrm>
            <a:off x="718458" y="-30079"/>
            <a:ext cx="7380514" cy="4823413"/>
          </a:xfrm>
          <a:prstGeom prst="rect">
            <a:avLst/>
          </a:prstGeom>
        </p:spPr>
      </p:pic>
      <p:sp>
        <p:nvSpPr>
          <p:cNvPr id="4" name="TextBox 3">
            <a:extLst>
              <a:ext uri="{FF2B5EF4-FFF2-40B4-BE49-F238E27FC236}">
                <a16:creationId xmlns:a16="http://schemas.microsoft.com/office/drawing/2014/main" id="{BDA58C3E-A403-55C6-8E64-8A37FF7D4566}"/>
              </a:ext>
            </a:extLst>
          </p:cNvPr>
          <p:cNvSpPr txBox="1"/>
          <p:nvPr/>
        </p:nvSpPr>
        <p:spPr>
          <a:xfrm>
            <a:off x="587829" y="4797240"/>
            <a:ext cx="7086600" cy="307777"/>
          </a:xfrm>
          <a:prstGeom prst="rect">
            <a:avLst/>
          </a:prstGeom>
          <a:noFill/>
        </p:spPr>
        <p:txBody>
          <a:bodyPr wrap="square" rtlCol="0">
            <a:spAutoFit/>
          </a:bodyPr>
          <a:lstStyle/>
          <a:p>
            <a:r>
              <a:rPr lang="en-IN" dirty="0">
                <a:hlinkClick r:id="rId3"/>
              </a:rPr>
              <a:t>Image </a:t>
            </a:r>
            <a:r>
              <a:rPr lang="en-IN" dirty="0" err="1">
                <a:hlinkClick r:id="rId3"/>
              </a:rPr>
              <a:t>Discription</a:t>
            </a:r>
            <a:endParaRPr lang="en-IN" dirty="0"/>
          </a:p>
        </p:txBody>
      </p:sp>
    </p:spTree>
    <p:extLst>
      <p:ext uri="{BB962C8B-B14F-4D97-AF65-F5344CB8AC3E}">
        <p14:creationId xmlns:p14="http://schemas.microsoft.com/office/powerpoint/2010/main" val="1285256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2702281-D18A-60AD-40A9-170E38D5DDEE}"/>
              </a:ext>
            </a:extLst>
          </p:cNvPr>
          <p:cNvSpPr>
            <a:spLocks noGrp="1"/>
          </p:cNvSpPr>
          <p:nvPr>
            <p:ph type="title"/>
          </p:nvPr>
        </p:nvSpPr>
        <p:spPr>
          <a:xfrm>
            <a:off x="457200" y="114300"/>
            <a:ext cx="8238900" cy="595993"/>
          </a:xfrm>
        </p:spPr>
        <p:txBody>
          <a:bodyPr/>
          <a:lstStyle/>
          <a:p>
            <a:r>
              <a:rPr lang="en-IN" dirty="0">
                <a:solidFill>
                  <a:srgbClr val="00B050"/>
                </a:solidFill>
              </a:rPr>
              <a:t>Green</a:t>
            </a:r>
            <a:r>
              <a:rPr lang="en-IN" dirty="0"/>
              <a:t> </a:t>
            </a:r>
            <a:r>
              <a:rPr lang="en-IN" dirty="0">
                <a:solidFill>
                  <a:srgbClr val="FF0000"/>
                </a:solidFill>
              </a:rPr>
              <a:t>colour Segmentation</a:t>
            </a:r>
          </a:p>
        </p:txBody>
      </p:sp>
      <p:sp>
        <p:nvSpPr>
          <p:cNvPr id="4" name="TextBox 3">
            <a:extLst>
              <a:ext uri="{FF2B5EF4-FFF2-40B4-BE49-F238E27FC236}">
                <a16:creationId xmlns:a16="http://schemas.microsoft.com/office/drawing/2014/main" id="{0A256B8E-1CBC-55AE-8A1C-D3E59DCD387B}"/>
              </a:ext>
            </a:extLst>
          </p:cNvPr>
          <p:cNvSpPr txBox="1"/>
          <p:nvPr/>
        </p:nvSpPr>
        <p:spPr>
          <a:xfrm>
            <a:off x="146957" y="579664"/>
            <a:ext cx="8776607" cy="5291449"/>
          </a:xfrm>
          <a:prstGeom prst="rect">
            <a:avLst/>
          </a:prstGeom>
          <a:noFill/>
        </p:spPr>
        <p:txBody>
          <a:bodyPr wrap="square" rtlCol="0">
            <a:sp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choice of specific values for green color in HSV depend on application specific, can vary depending on the lighting conditions, camera settings, and the specific shade of green you want to detect</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r>
              <a:rPr lang="en-IN" sz="1800" dirty="0">
                <a:latin typeface="Calibri" panose="020F0502020204030204" pitchFamily="34" charset="0"/>
                <a:ea typeface="Calibri" panose="020F0502020204030204" pitchFamily="34" charset="0"/>
                <a:cs typeface="Calibri" panose="020F0502020204030204" pitchFamily="34" charset="0"/>
              </a:rPr>
              <a:t> From the above Hue colour chart</a:t>
            </a:r>
          </a:p>
          <a:p>
            <a:pPr marL="342900" indent="-342900">
              <a:buFont typeface="Arial" panose="020B0604020202020204" pitchFamily="34" charset="0"/>
              <a:buChar char="•"/>
            </a:pPr>
            <a:r>
              <a:rPr lang="en-IN" sz="1800" dirty="0">
                <a:latin typeface="Calibri" panose="020F0502020204030204" pitchFamily="34" charset="0"/>
                <a:ea typeface="Calibri" panose="020F0502020204030204" pitchFamily="34" charset="0"/>
                <a:cs typeface="Calibri" panose="020F0502020204030204" pitchFamily="34" charset="0"/>
              </a:rPr>
              <a:t> Green colour starts from the  range of minimum of 60 and maximum of 180</a:t>
            </a:r>
          </a:p>
          <a:p>
            <a:pPr marL="285750" indent="-285750">
              <a:buFont typeface="Arial" panose="020B0604020202020204" pitchFamily="34" charset="0"/>
              <a:buChar char="•"/>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saturation(S) range of approximately 50 to 255 (or 0.2 to 1.0 when normalized) is commonly used to capture vibrant green colors while avoiding desaturated or grayish colors.</a:t>
            </a:r>
          </a:p>
          <a:p>
            <a:pPr marL="285750" indent="-285750">
              <a:buFont typeface="Arial" panose="020B0604020202020204" pitchFamily="34" charset="0"/>
              <a:buChar char="•"/>
            </a:pP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brightness component depends on whether you want to detect bright or dark green colors. For bright green, a value range of approximately 50 to 255 (or 0.2 to 1.0 when normalized) can be suitable. For darker shades of green, a lower value range, such as 0 to 150, might be more appropriate.</a:t>
            </a:r>
            <a:endParaRPr lang="en-IN"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lower_green</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US" sz="18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np.array</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([60, 50, 50])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upper_green</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en-US" sz="1800" kern="1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np.array</a:t>
            </a:r>
            <a:r>
              <a:rPr lang="en-US"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([80, 255, 255])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solidFill>
                <a:srgbClr val="000000"/>
              </a:solidFill>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278519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83B4520-F9D8-D5F8-3F46-93C82F86C5F3}"/>
              </a:ext>
            </a:extLst>
          </p:cNvPr>
          <p:cNvSpPr>
            <a:spLocks noGrp="1"/>
          </p:cNvSpPr>
          <p:nvPr>
            <p:ph type="title"/>
          </p:nvPr>
        </p:nvSpPr>
        <p:spPr>
          <a:xfrm>
            <a:off x="452550" y="32122"/>
            <a:ext cx="8238900" cy="572700"/>
          </a:xfrm>
        </p:spPr>
        <p:txBody>
          <a:bodyPr/>
          <a:lstStyle/>
          <a:p>
            <a:r>
              <a:rPr lang="en-IN" dirty="0">
                <a:solidFill>
                  <a:srgbClr val="FF0000"/>
                </a:solidFill>
              </a:rPr>
              <a:t>Mask</a:t>
            </a:r>
          </a:p>
        </p:txBody>
      </p:sp>
      <p:sp>
        <p:nvSpPr>
          <p:cNvPr id="4" name="TextBox 3">
            <a:extLst>
              <a:ext uri="{FF2B5EF4-FFF2-40B4-BE49-F238E27FC236}">
                <a16:creationId xmlns:a16="http://schemas.microsoft.com/office/drawing/2014/main" id="{1A48CB79-C64D-AF9E-EFB6-0F0D171DCC1D}"/>
              </a:ext>
            </a:extLst>
          </p:cNvPr>
          <p:cNvSpPr txBox="1"/>
          <p:nvPr/>
        </p:nvSpPr>
        <p:spPr>
          <a:xfrm>
            <a:off x="253092" y="506186"/>
            <a:ext cx="8719457" cy="3077766"/>
          </a:xfrm>
          <a:prstGeom prst="rect">
            <a:avLst/>
          </a:prstGeom>
          <a:noFill/>
        </p:spPr>
        <p:txBody>
          <a:bodyPr wrap="square" rtlCol="0">
            <a:spAutoFit/>
          </a:bodyPr>
          <a:lstStyle/>
          <a:p>
            <a:r>
              <a:rPr lang="en-IN" b="0" i="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mask = cv2.inRange(</a:t>
            </a:r>
            <a:r>
              <a:rPr lang="en-IN" b="0" i="0"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hsv_image</a:t>
            </a:r>
            <a:r>
              <a:rPr lang="en-IN" b="0" i="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a:t>
            </a:r>
            <a:r>
              <a:rPr lang="en-IN" b="0" i="0"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lower_green</a:t>
            </a:r>
            <a:r>
              <a:rPr lang="en-IN" b="0" i="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a:t>
            </a:r>
            <a:r>
              <a:rPr lang="en-IN" b="0" i="0" dirty="0" err="1">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upper_green</a:t>
            </a:r>
            <a:r>
              <a:rPr lang="en-IN" b="0" i="0" dirty="0">
                <a:solidFill>
                  <a:schemeClr val="tx1">
                    <a:lumMod val="95000"/>
                    <a:lumOff val="5000"/>
                  </a:schemeClr>
                </a:solidFill>
                <a:effectLst/>
                <a:latin typeface="Calibri" panose="020F0502020204030204" pitchFamily="34" charset="0"/>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The cv2.inRange() function expects the input image to be in the HSV color space to perform color range filtering .</a:t>
            </a:r>
          </a:p>
          <a:p>
            <a:pPr marL="285750" indent="-285750">
              <a:buFont typeface="Arial" panose="020B0604020202020204" pitchFamily="34" charset="0"/>
              <a:buChar char="•"/>
            </a:pPr>
            <a:r>
              <a:rPr lang="en-US" sz="1800" dirty="0" err="1">
                <a:latin typeface="Calibri" panose="020F0502020204030204" pitchFamily="34" charset="0"/>
                <a:ea typeface="Calibri" panose="020F0502020204030204" pitchFamily="34" charset="0"/>
                <a:cs typeface="Calibri" panose="020F0502020204030204" pitchFamily="34" charset="0"/>
              </a:rPr>
              <a:t>lower_green</a:t>
            </a:r>
            <a:r>
              <a:rPr lang="en-US" sz="1800" dirty="0">
                <a:latin typeface="Calibri" panose="020F0502020204030204" pitchFamily="34" charset="0"/>
                <a:ea typeface="Calibri" panose="020F0502020204030204" pitchFamily="34" charset="0"/>
                <a:cs typeface="Calibri" panose="020F0502020204030204" pitchFamily="34" charset="0"/>
              </a:rPr>
              <a:t> =lower limit of green color that holds in HSV Color space</a:t>
            </a:r>
          </a:p>
          <a:p>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Upper_green</a:t>
            </a:r>
            <a:r>
              <a:rPr lang="en-US" sz="1800" dirty="0">
                <a:latin typeface="Calibri" panose="020F0502020204030204" pitchFamily="34" charset="0"/>
                <a:ea typeface="Calibri" panose="020F0502020204030204" pitchFamily="34" charset="0"/>
                <a:cs typeface="Calibri" panose="020F0502020204030204" pitchFamily="34" charset="0"/>
              </a:rPr>
              <a:t> = upper limit of green color that holds in HSV Color space</a:t>
            </a:r>
          </a:p>
          <a:p>
            <a:r>
              <a:rPr lang="en-US" sz="1800" dirty="0">
                <a:latin typeface="Calibri" panose="020F0502020204030204" pitchFamily="34" charset="0"/>
                <a:ea typeface="Calibri" panose="020F0502020204030204" pitchFamily="34" charset="0"/>
                <a:cs typeface="Calibri" panose="020F0502020204030204" pitchFamily="34" charset="0"/>
              </a:rPr>
              <a:t>[These values determine the minimum/maximum acceptable values for each channel in the HSV color space for a pixel to be considered within the green color range]</a:t>
            </a:r>
          </a:p>
          <a:p>
            <a:pPr marL="285750" indent="-285750">
              <a:buFont typeface="Arial" panose="020B0604020202020204" pitchFamily="34" charset="0"/>
              <a:buChar char="•"/>
            </a:pPr>
            <a:r>
              <a:rPr lang="en-IN" sz="1800" dirty="0">
                <a:latin typeface="Calibri" panose="020F0502020204030204" pitchFamily="34" charset="0"/>
                <a:ea typeface="Calibri" panose="020F0502020204030204" pitchFamily="34" charset="0"/>
                <a:cs typeface="Calibri" panose="020F0502020204030204" pitchFamily="34" charset="0"/>
              </a:rPr>
              <a:t>Mask: says,</a:t>
            </a:r>
            <a:r>
              <a:rPr lang="en-US" sz="1800" dirty="0">
                <a:latin typeface="Calibri" panose="020F0502020204030204" pitchFamily="34" charset="0"/>
                <a:ea typeface="Calibri" panose="020F0502020204030204" pitchFamily="34" charset="0"/>
                <a:cs typeface="Calibri" panose="020F0502020204030204" pitchFamily="34" charset="0"/>
              </a:rPr>
              <a:t>where each pixel that falls within the specified color range is assigned a value of 255 (white), and pixels outside the range are assigned a value of 0 (black).</a:t>
            </a:r>
          </a:p>
          <a:p>
            <a:r>
              <a:rPr lang="en-US" sz="1800" dirty="0">
                <a:latin typeface="Calibri" panose="020F0502020204030204" pitchFamily="34" charset="0"/>
                <a:ea typeface="Calibri" panose="020F0502020204030204" pitchFamily="34" charset="0"/>
                <a:cs typeface="Calibri" panose="020F0502020204030204" pitchFamily="34" charset="0"/>
              </a:rPr>
              <a:t>[By, applying Mask only green color pixels are considered for further processing Like Finding ROI]</a:t>
            </a:r>
          </a:p>
        </p:txBody>
      </p:sp>
    </p:spTree>
    <p:extLst>
      <p:ext uri="{BB962C8B-B14F-4D97-AF65-F5344CB8AC3E}">
        <p14:creationId xmlns:p14="http://schemas.microsoft.com/office/powerpoint/2010/main" val="368837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A92FF4-FF74-7567-563B-21345BB01253}"/>
              </a:ext>
            </a:extLst>
          </p:cNvPr>
          <p:cNvSpPr>
            <a:spLocks noGrp="1"/>
          </p:cNvSpPr>
          <p:nvPr>
            <p:ph type="title"/>
          </p:nvPr>
        </p:nvSpPr>
        <p:spPr>
          <a:xfrm>
            <a:off x="452550" y="125725"/>
            <a:ext cx="8238900" cy="572700"/>
          </a:xfrm>
        </p:spPr>
        <p:txBody>
          <a:bodyPr/>
          <a:lstStyle/>
          <a:p>
            <a:r>
              <a:rPr lang="en-IN" dirty="0">
                <a:solidFill>
                  <a:srgbClr val="FF0000"/>
                </a:solidFill>
              </a:rPr>
              <a:t>Contour Detection </a:t>
            </a:r>
          </a:p>
        </p:txBody>
      </p:sp>
      <p:sp>
        <p:nvSpPr>
          <p:cNvPr id="4" name="TextBox 3">
            <a:extLst>
              <a:ext uri="{FF2B5EF4-FFF2-40B4-BE49-F238E27FC236}">
                <a16:creationId xmlns:a16="http://schemas.microsoft.com/office/drawing/2014/main" id="{105C34B9-B515-E11E-D16F-37FC990C2331}"/>
              </a:ext>
            </a:extLst>
          </p:cNvPr>
          <p:cNvSpPr txBox="1"/>
          <p:nvPr/>
        </p:nvSpPr>
        <p:spPr>
          <a:xfrm>
            <a:off x="82502" y="840921"/>
            <a:ext cx="8944620" cy="218521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1800" dirty="0"/>
              <a:t>Contour : defined as a curve that joins set of points enclosing an area having same colour /intensity </a:t>
            </a:r>
          </a:p>
          <a:p>
            <a:pPr marL="285750" indent="-285750">
              <a:buFont typeface="Arial" panose="020B0604020202020204" pitchFamily="34" charset="0"/>
              <a:buChar char="•"/>
            </a:pPr>
            <a:r>
              <a:rPr lang="en-IN" sz="1800" dirty="0"/>
              <a:t>This Area of uniform colour/Intensity forms the object that we are trying to detect, and curve enclosing </a:t>
            </a:r>
            <a:r>
              <a:rPr lang="en-IN" sz="1800" dirty="0">
                <a:solidFill>
                  <a:schemeClr val="tx1"/>
                </a:solidFill>
              </a:rPr>
              <a:t>that Area is the</a:t>
            </a:r>
            <a:r>
              <a:rPr lang="en-IN" sz="1800" b="1" dirty="0">
                <a:solidFill>
                  <a:schemeClr val="tx1"/>
                </a:solidFill>
              </a:rPr>
              <a:t> contour </a:t>
            </a:r>
            <a:r>
              <a:rPr lang="en-IN" sz="1800" dirty="0">
                <a:solidFill>
                  <a:schemeClr val="tx1"/>
                </a:solidFill>
              </a:rPr>
              <a:t>, representing the shape of the object.</a:t>
            </a:r>
          </a:p>
          <a:p>
            <a:r>
              <a:rPr lang="en-IN" dirty="0">
                <a:solidFill>
                  <a:schemeClr val="tx1"/>
                </a:solidFill>
              </a:rPr>
              <a:t> </a:t>
            </a:r>
            <a:r>
              <a:rPr lang="en-IN" b="1" kern="0" dirty="0">
                <a:solidFill>
                  <a:schemeClr val="tx1"/>
                </a:solidFill>
                <a:effectLst/>
                <a:latin typeface="Courier New" panose="02070309020205020404" pitchFamily="49" charset="0"/>
                <a:ea typeface="Times New Roman" panose="02020603050405020304" pitchFamily="18" charset="0"/>
              </a:rPr>
              <a:t>contours, _ = cv2.findContours(mask, cv2.RETR_EXTERNAL, cv2.CHAIN_APPROX_SIMPLE)</a:t>
            </a:r>
          </a:p>
          <a:p>
            <a:r>
              <a:rPr lang="en-IN" sz="1000" dirty="0">
                <a:solidFill>
                  <a:srgbClr val="A9B7C6"/>
                </a:solidFill>
                <a:latin typeface="Courier New"/>
              </a:rPr>
              <a:t> </a:t>
            </a:r>
            <a:r>
              <a:rPr lang="en-IN" sz="1000" dirty="0">
                <a:solidFill>
                  <a:schemeClr val="tx1"/>
                </a:solidFill>
                <a:latin typeface="Courier New"/>
              </a:rPr>
              <a:t>We use cv2.findContours function to detect the contours to the Green Colour that we detected in the Image using Mask</a:t>
            </a:r>
          </a:p>
          <a:p>
            <a:r>
              <a:rPr lang="en-IN" sz="1000" dirty="0">
                <a:solidFill>
                  <a:schemeClr val="tx1"/>
                </a:solidFill>
                <a:latin typeface="Courier New"/>
              </a:rPr>
              <a:t> Whrere,cv2.RETR_EXTERNAL =mode that detects the all external contours of the intensity/colour</a:t>
            </a:r>
          </a:p>
          <a:p>
            <a:r>
              <a:rPr lang="en-IN" sz="1000" dirty="0">
                <a:solidFill>
                  <a:schemeClr val="tx1"/>
                </a:solidFill>
                <a:latin typeface="Courier New" panose="02070309020205020404" pitchFamily="49" charset="0"/>
              </a:rPr>
              <a:t>       </a:t>
            </a:r>
            <a:r>
              <a:rPr lang="en-IN" sz="1000" kern="0" dirty="0">
                <a:solidFill>
                  <a:schemeClr val="tx1"/>
                </a:solidFill>
                <a:effectLst/>
                <a:latin typeface="Courier New" panose="02070309020205020404" pitchFamily="49" charset="0"/>
                <a:ea typeface="Times New Roman" panose="02020603050405020304" pitchFamily="18" charset="0"/>
              </a:rPr>
              <a:t>cv2.CHAIN_APPROX_SIMPLE = Approximation method </a:t>
            </a:r>
          </a:p>
          <a:p>
            <a:r>
              <a:rPr lang="en-IN" sz="1000" dirty="0">
                <a:solidFill>
                  <a:schemeClr val="tx1"/>
                </a:solidFill>
                <a:latin typeface="Courier New" panose="02070309020205020404" pitchFamily="49" charset="0"/>
              </a:rPr>
              <a:t>  video </a:t>
            </a:r>
            <a:r>
              <a:rPr lang="en-IN" sz="1000" dirty="0">
                <a:solidFill>
                  <a:schemeClr val="tx1"/>
                </a:solidFill>
                <a:latin typeface="Courier New" panose="02070309020205020404" pitchFamily="49" charset="0"/>
                <a:hlinkClick r:id="rId2"/>
              </a:rPr>
              <a:t>Reference</a:t>
            </a:r>
            <a:r>
              <a:rPr lang="en-IN" sz="1000" dirty="0">
                <a:solidFill>
                  <a:schemeClr val="tx1"/>
                </a:solidFill>
                <a:latin typeface="Courier New" panose="02070309020205020404" pitchFamily="49" charset="0"/>
              </a:rPr>
              <a:t> [for better concept]</a:t>
            </a:r>
            <a:endParaRPr lang="en-IN" sz="1000" dirty="0">
              <a:solidFill>
                <a:schemeClr val="tx1"/>
              </a:solidFill>
            </a:endParaRPr>
          </a:p>
        </p:txBody>
      </p:sp>
      <p:pic>
        <p:nvPicPr>
          <p:cNvPr id="5" name="Picture 4">
            <a:extLst>
              <a:ext uri="{FF2B5EF4-FFF2-40B4-BE49-F238E27FC236}">
                <a16:creationId xmlns:a16="http://schemas.microsoft.com/office/drawing/2014/main" id="{43F9579D-2527-CB25-83D7-06D25ADDB6ED}"/>
              </a:ext>
            </a:extLst>
          </p:cNvPr>
          <p:cNvPicPr>
            <a:picLocks noChangeAspect="1"/>
          </p:cNvPicPr>
          <p:nvPr/>
        </p:nvPicPr>
        <p:blipFill>
          <a:blip r:embed="rId3"/>
          <a:stretch>
            <a:fillRect/>
          </a:stretch>
        </p:blipFill>
        <p:spPr>
          <a:xfrm>
            <a:off x="2983831" y="3505613"/>
            <a:ext cx="2218967" cy="1593931"/>
          </a:xfrm>
          <a:prstGeom prst="rect">
            <a:avLst/>
          </a:prstGeom>
        </p:spPr>
      </p:pic>
    </p:spTree>
    <p:extLst>
      <p:ext uri="{BB962C8B-B14F-4D97-AF65-F5344CB8AC3E}">
        <p14:creationId xmlns:p14="http://schemas.microsoft.com/office/powerpoint/2010/main" val="25619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79AB7F-E489-4695-3656-F4696428AFD5}"/>
              </a:ext>
            </a:extLst>
          </p:cNvPr>
          <p:cNvSpPr>
            <a:spLocks noGrp="1"/>
          </p:cNvSpPr>
          <p:nvPr>
            <p:ph type="title"/>
          </p:nvPr>
        </p:nvSpPr>
        <p:spPr>
          <a:xfrm>
            <a:off x="457200" y="390849"/>
            <a:ext cx="8238900" cy="572700"/>
          </a:xfrm>
        </p:spPr>
        <p:txBody>
          <a:bodyPr/>
          <a:lstStyle/>
          <a:p>
            <a:r>
              <a:rPr lang="en-IN" dirty="0">
                <a:solidFill>
                  <a:srgbClr val="FF0000"/>
                </a:solidFill>
              </a:rPr>
              <a:t>Region of Interest(ROI)</a:t>
            </a:r>
          </a:p>
        </p:txBody>
      </p:sp>
      <p:sp>
        <p:nvSpPr>
          <p:cNvPr id="4" name="TextBox 3">
            <a:extLst>
              <a:ext uri="{FF2B5EF4-FFF2-40B4-BE49-F238E27FC236}">
                <a16:creationId xmlns:a16="http://schemas.microsoft.com/office/drawing/2014/main" id="{F5FDD5F4-F921-D631-40DF-E96DF2F251CD}"/>
              </a:ext>
            </a:extLst>
          </p:cNvPr>
          <p:cNvSpPr txBox="1"/>
          <p:nvPr/>
        </p:nvSpPr>
        <p:spPr>
          <a:xfrm>
            <a:off x="253093" y="898071"/>
            <a:ext cx="8735786" cy="3693319"/>
          </a:xfrm>
          <a:prstGeom prst="rect">
            <a:avLst/>
          </a:prstGeom>
          <a:noFill/>
        </p:spPr>
        <p:txBody>
          <a:bodyPr wrap="square" rtlCol="0">
            <a:spAutoFit/>
          </a:bodyPr>
          <a:lstStyle/>
          <a:p>
            <a:r>
              <a:rPr lang="en-IN" sz="1800" dirty="0">
                <a:solidFill>
                  <a:schemeClr val="tx1"/>
                </a:solidFill>
              </a:rPr>
              <a:t>ROI is something like the part/segment  at which , we are interested in the entire image</a:t>
            </a:r>
          </a:p>
          <a:p>
            <a:r>
              <a:rPr lang="en-IN" sz="1800" dirty="0">
                <a:solidFill>
                  <a:schemeClr val="tx1"/>
                </a:solidFill>
              </a:rPr>
              <a:t>[As using the mask layer to the input HSV image by determining lower   and  upper green colour we are able to figure out the green colour segment from the image]</a:t>
            </a:r>
          </a:p>
          <a:p>
            <a:r>
              <a:rPr lang="en-IN" sz="1800" dirty="0">
                <a:solidFill>
                  <a:schemeClr val="tx1"/>
                </a:solidFill>
              </a:rPr>
              <a:t> ROI part we are looking in the entire image is green  colour segment/ green contour</a:t>
            </a:r>
          </a:p>
          <a:p>
            <a:pPr marL="285750" indent="-285750">
              <a:buFont typeface="Arial" panose="020B0604020202020204" pitchFamily="34" charset="0"/>
              <a:buChar char="•"/>
            </a:pPr>
            <a:r>
              <a:rPr lang="en-IN" sz="1800" dirty="0">
                <a:solidFill>
                  <a:schemeClr val="tx1"/>
                </a:solidFill>
              </a:rPr>
              <a:t>ROI is </a:t>
            </a:r>
            <a:r>
              <a:rPr lang="en-IN" sz="1800" dirty="0" err="1">
                <a:solidFill>
                  <a:schemeClr val="tx1"/>
                </a:solidFill>
              </a:rPr>
              <a:t>consize</a:t>
            </a:r>
            <a:r>
              <a:rPr lang="en-IN" sz="1800" dirty="0">
                <a:solidFill>
                  <a:schemeClr val="tx1"/>
                </a:solidFill>
              </a:rPr>
              <a:t> of coordinates W.R.T to Rectangle</a:t>
            </a:r>
          </a:p>
          <a:p>
            <a:pPr marL="285750" indent="-285750">
              <a:buFont typeface="Arial" panose="020B0604020202020204" pitchFamily="34" charset="0"/>
              <a:buChar char="•"/>
            </a:pPr>
            <a:r>
              <a:rPr lang="en-IN" sz="1800" b="1" dirty="0">
                <a:solidFill>
                  <a:schemeClr val="tx1"/>
                </a:solidFill>
              </a:rPr>
              <a:t>ROI= (</a:t>
            </a:r>
            <a:r>
              <a:rPr lang="en-IN" sz="1800" b="1" dirty="0" err="1">
                <a:solidFill>
                  <a:schemeClr val="tx1"/>
                </a:solidFill>
              </a:rPr>
              <a:t>x,y,w,h</a:t>
            </a:r>
            <a:r>
              <a:rPr lang="en-IN" sz="1800" b="1" dirty="0">
                <a:solidFill>
                  <a:schemeClr val="tx1"/>
                </a:solidFill>
              </a:rPr>
              <a:t>) </a:t>
            </a:r>
            <a:r>
              <a:rPr lang="en-IN" sz="1800" dirty="0">
                <a:solidFill>
                  <a:schemeClr val="tx1"/>
                </a:solidFill>
              </a:rPr>
              <a:t>where ,(</a:t>
            </a:r>
            <a:r>
              <a:rPr lang="en-IN" sz="1800" dirty="0" err="1">
                <a:solidFill>
                  <a:schemeClr val="tx1"/>
                </a:solidFill>
              </a:rPr>
              <a:t>x,y</a:t>
            </a:r>
            <a:r>
              <a:rPr lang="en-IN" sz="1800" dirty="0">
                <a:solidFill>
                  <a:schemeClr val="tx1"/>
                </a:solidFill>
              </a:rPr>
              <a:t>) are position of co-ordinates</a:t>
            </a:r>
          </a:p>
          <a:p>
            <a:r>
              <a:rPr lang="en-IN" sz="1800" dirty="0">
                <a:solidFill>
                  <a:schemeClr val="tx1"/>
                </a:solidFill>
              </a:rPr>
              <a:t>                                           (</a:t>
            </a:r>
            <a:r>
              <a:rPr lang="en-IN" sz="1800" dirty="0" err="1">
                <a:solidFill>
                  <a:schemeClr val="tx1"/>
                </a:solidFill>
              </a:rPr>
              <a:t>w,h</a:t>
            </a:r>
            <a:r>
              <a:rPr lang="en-IN" sz="1800" dirty="0">
                <a:solidFill>
                  <a:schemeClr val="tx1"/>
                </a:solidFill>
              </a:rPr>
              <a:t>) are width and </a:t>
            </a:r>
            <a:r>
              <a:rPr lang="en-IN" sz="1800" dirty="0" err="1">
                <a:solidFill>
                  <a:schemeClr val="tx1"/>
                </a:solidFill>
              </a:rPr>
              <a:t>hieght</a:t>
            </a:r>
            <a:r>
              <a:rPr lang="en-IN" sz="1800" dirty="0">
                <a:solidFill>
                  <a:schemeClr val="tx1"/>
                </a:solidFill>
              </a:rPr>
              <a:t> of pixels</a:t>
            </a:r>
          </a:p>
          <a:p>
            <a:r>
              <a:rPr lang="en-IN" sz="1800" b="0" i="0" dirty="0">
                <a:solidFill>
                  <a:schemeClr val="tx1"/>
                </a:solidFill>
                <a:effectLst/>
                <a:latin typeface="Courier New" panose="02070309020205020404" pitchFamily="49" charset="0"/>
              </a:rPr>
              <a:t>x, y, w, h = cv2.boundingRect(contour)</a:t>
            </a:r>
            <a:r>
              <a:rPr lang="en-IN" sz="1800" b="0" i="0" dirty="0">
                <a:solidFill>
                  <a:schemeClr val="tx1"/>
                </a:solidFill>
                <a:effectLst/>
                <a:latin typeface="WordVisiCarriageReturn_MSFontService"/>
              </a:rPr>
              <a:t> </a:t>
            </a:r>
            <a:endParaRPr lang="en-IN" sz="1800" dirty="0">
              <a:solidFill>
                <a:schemeClr val="tx1"/>
              </a:solidFill>
            </a:endParaRPr>
          </a:p>
          <a:p>
            <a:endParaRPr lang="en-IN" sz="1800" dirty="0">
              <a:solidFill>
                <a:schemeClr val="tx1"/>
              </a:solidFill>
            </a:endParaRPr>
          </a:p>
          <a:p>
            <a:r>
              <a:rPr lang="en-IN" sz="1800" dirty="0">
                <a:solidFill>
                  <a:schemeClr val="tx1"/>
                </a:solidFill>
              </a:rPr>
              <a:t>A sample </a:t>
            </a:r>
            <a:r>
              <a:rPr lang="en-IN" sz="1800" dirty="0">
                <a:solidFill>
                  <a:schemeClr val="tx1"/>
                </a:solidFill>
                <a:hlinkClick r:id="rId2"/>
              </a:rPr>
              <a:t>CNN Model </a:t>
            </a:r>
            <a:r>
              <a:rPr lang="en-IN" sz="1800" dirty="0">
                <a:solidFill>
                  <a:schemeClr val="tx1"/>
                </a:solidFill>
              </a:rPr>
              <a:t>which is able to detect led on/off state </a:t>
            </a:r>
          </a:p>
          <a:p>
            <a:r>
              <a:rPr lang="en-IN" sz="1800" dirty="0">
                <a:solidFill>
                  <a:schemeClr val="tx1"/>
                </a:solidFill>
              </a:rPr>
              <a:t>[The main Idea of extracting green colour in the given image ,based on green colour finding the ROI co-ordinates is found, Based on ROI detecting on/off state of Led ]</a:t>
            </a:r>
          </a:p>
        </p:txBody>
      </p:sp>
    </p:spTree>
    <p:extLst>
      <p:ext uri="{BB962C8B-B14F-4D97-AF65-F5344CB8AC3E}">
        <p14:creationId xmlns:p14="http://schemas.microsoft.com/office/powerpoint/2010/main" val="1951187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06B88-A0EE-0C18-F71F-B30096FBA402}"/>
              </a:ext>
            </a:extLst>
          </p:cNvPr>
          <p:cNvSpPr>
            <a:spLocks noGrp="1"/>
          </p:cNvSpPr>
          <p:nvPr>
            <p:ph type="title"/>
          </p:nvPr>
        </p:nvSpPr>
        <p:spPr>
          <a:xfrm>
            <a:off x="391886" y="68752"/>
            <a:ext cx="8304214" cy="495013"/>
          </a:xfrm>
        </p:spPr>
        <p:txBody>
          <a:bodyPr/>
          <a:lstStyle/>
          <a:p>
            <a:r>
              <a:rPr lang="en-US" dirty="0">
                <a:solidFill>
                  <a:srgbClr val="FF0000"/>
                </a:solidFill>
              </a:rPr>
              <a:t>CNN Module</a:t>
            </a:r>
            <a:endParaRPr lang="en-IN" dirty="0">
              <a:solidFill>
                <a:srgbClr val="FF0000"/>
              </a:solidFill>
            </a:endParaRPr>
          </a:p>
        </p:txBody>
      </p:sp>
      <p:sp>
        <p:nvSpPr>
          <p:cNvPr id="3" name="TextBox 2">
            <a:extLst>
              <a:ext uri="{FF2B5EF4-FFF2-40B4-BE49-F238E27FC236}">
                <a16:creationId xmlns:a16="http://schemas.microsoft.com/office/drawing/2014/main" id="{5245254E-A423-ED17-E663-8C85D01265FC}"/>
              </a:ext>
            </a:extLst>
          </p:cNvPr>
          <p:cNvSpPr txBox="1"/>
          <p:nvPr/>
        </p:nvSpPr>
        <p:spPr>
          <a:xfrm>
            <a:off x="275008" y="660018"/>
            <a:ext cx="8552733" cy="3970318"/>
          </a:xfrm>
          <a:prstGeom prst="rect">
            <a:avLst/>
          </a:prstGeom>
          <a:noFill/>
        </p:spPr>
        <p:txBody>
          <a:bodyPr wrap="square" rtlCol="0">
            <a:spAutoFit/>
          </a:bodyPr>
          <a:lstStyle/>
          <a:p>
            <a:r>
              <a:rPr lang="en-US" dirty="0"/>
              <a:t>-Convolutional Neural Network(CNN)</a:t>
            </a:r>
          </a:p>
          <a:p>
            <a:endParaRPr lang="en-US" dirty="0"/>
          </a:p>
          <a:p>
            <a:r>
              <a:rPr lang="en-US" b="1" dirty="0"/>
              <a:t>Convolutional Layers:</a:t>
            </a:r>
          </a:p>
          <a:p>
            <a:r>
              <a:rPr lang="en-US" dirty="0"/>
              <a:t>The first essential component of a CNN is the Convolutional layer. It consists of filters (also known as kernels), which are small windows that slide over the input image.</a:t>
            </a:r>
          </a:p>
          <a:p>
            <a:r>
              <a:rPr lang="en-US" dirty="0"/>
              <a:t>The filter's purpose is to detect specific features or patterns in the input image, such as edges, textures, and shapes.</a:t>
            </a:r>
          </a:p>
          <a:p>
            <a:r>
              <a:rPr lang="en-US" dirty="0"/>
              <a:t>As the filter slides over the input image, it performs element-wise multiplication with the corresponding pixel values and sums up the results.</a:t>
            </a:r>
          </a:p>
          <a:p>
            <a:r>
              <a:rPr lang="en-US" dirty="0"/>
              <a:t>The result of this convolution operation is stored in a feature map, which represents the presence of certain features in the input image.</a:t>
            </a:r>
          </a:p>
          <a:p>
            <a:r>
              <a:rPr lang="en-US" dirty="0"/>
              <a:t>Multiple filters are used in a single convolutional layer, resulting in multiple feature maps.</a:t>
            </a:r>
          </a:p>
          <a:p>
            <a:endParaRPr lang="en-US" dirty="0"/>
          </a:p>
          <a:p>
            <a:r>
              <a:rPr lang="en-US" b="1" dirty="0"/>
              <a:t>Activation Function:</a:t>
            </a:r>
          </a:p>
          <a:p>
            <a:r>
              <a:rPr lang="en-US" dirty="0"/>
              <a:t>After the convolution operation, an activation function, such as </a:t>
            </a:r>
            <a:r>
              <a:rPr lang="en-US" dirty="0" err="1"/>
              <a:t>ReLU</a:t>
            </a:r>
            <a:r>
              <a:rPr lang="en-US" dirty="0"/>
              <a:t> (Rectified Linear Unit), is applied element-wise to each element of the feature maps.</a:t>
            </a:r>
          </a:p>
          <a:p>
            <a:r>
              <a:rPr lang="en-US" dirty="0" err="1"/>
              <a:t>ReLU</a:t>
            </a:r>
            <a:r>
              <a:rPr lang="en-US" dirty="0"/>
              <a:t> helps introduce non-linearity into the model, allowing the CNN to learn complex patterns and make the network more expressive.</a:t>
            </a:r>
          </a:p>
        </p:txBody>
      </p:sp>
    </p:spTree>
    <p:extLst>
      <p:ext uri="{BB962C8B-B14F-4D97-AF65-F5344CB8AC3E}">
        <p14:creationId xmlns:p14="http://schemas.microsoft.com/office/powerpoint/2010/main" val="277343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03" name="Google Shape;203;p16"/>
          <p:cNvSpPr txBox="1">
            <a:spLocks noGrp="1"/>
          </p:cNvSpPr>
          <p:nvPr>
            <p:ph type="title"/>
          </p:nvPr>
        </p:nvSpPr>
        <p:spPr>
          <a:xfrm>
            <a:off x="452550" y="114512"/>
            <a:ext cx="8238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chemeClr val="accent2">
                    <a:lumMod val="50000"/>
                  </a:schemeClr>
                </a:solidFill>
                <a:latin typeface="+mj-lt"/>
              </a:rPr>
              <a:t>Project</a:t>
            </a:r>
            <a:endParaRPr b="1" dirty="0">
              <a:latin typeface="+mj-lt"/>
            </a:endParaRPr>
          </a:p>
        </p:txBody>
      </p:sp>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8E47C18-4F45-DC34-28EA-A7F5FFDAA176}"/>
              </a:ext>
            </a:extLst>
          </p:cNvPr>
          <p:cNvSpPr txBox="1"/>
          <p:nvPr/>
        </p:nvSpPr>
        <p:spPr>
          <a:xfrm>
            <a:off x="213131" y="811272"/>
            <a:ext cx="8793365" cy="954107"/>
          </a:xfrm>
          <a:prstGeom prst="rect">
            <a:avLst/>
          </a:prstGeom>
          <a:noFill/>
        </p:spPr>
        <p:txBody>
          <a:bodyPr wrap="square" rtlCol="0">
            <a:spAutoFit/>
          </a:bodyPr>
          <a:lstStyle/>
          <a:p>
            <a:pPr algn="l"/>
            <a:r>
              <a:rPr lang="en-IN" sz="2800" b="0" i="0" u="none" strike="noStrike" baseline="0" dirty="0">
                <a:solidFill>
                  <a:srgbClr val="00B050"/>
                </a:solidFill>
                <a:latin typeface="NimbusRomNo9L-Regu"/>
              </a:rPr>
              <a:t>Li-Fi Data Transmission Using LED Blinking via</a:t>
            </a:r>
            <a:r>
              <a:rPr lang="en-US" sz="2800" b="0" i="0" u="none" strike="noStrike" baseline="0" dirty="0" err="1">
                <a:solidFill>
                  <a:srgbClr val="00B050"/>
                </a:solidFill>
                <a:latin typeface="NimbusRomNo9L-Regu"/>
              </a:rPr>
              <a:t>PSoC</a:t>
            </a:r>
            <a:r>
              <a:rPr lang="en-US" sz="2800" b="0" i="0" u="none" strike="noStrike" baseline="0" dirty="0">
                <a:solidFill>
                  <a:srgbClr val="00B050"/>
                </a:solidFill>
                <a:latin typeface="NimbusRomNo9L-Regu"/>
              </a:rPr>
              <a:t> and     Image-Capturing Camera Receiver</a:t>
            </a:r>
            <a:endParaRPr lang="en-IN" sz="2800" dirty="0">
              <a:solidFill>
                <a:srgbClr val="00B050"/>
              </a:solidFill>
            </a:endParaRPr>
          </a:p>
        </p:txBody>
      </p:sp>
      <p:pic>
        <p:nvPicPr>
          <p:cNvPr id="7" name="Picture 6">
            <a:extLst>
              <a:ext uri="{FF2B5EF4-FFF2-40B4-BE49-F238E27FC236}">
                <a16:creationId xmlns:a16="http://schemas.microsoft.com/office/drawing/2014/main" id="{86674A21-549D-98B0-4EAC-CC20E1B37AD9}"/>
              </a:ext>
            </a:extLst>
          </p:cNvPr>
          <p:cNvPicPr>
            <a:picLocks noChangeAspect="1"/>
          </p:cNvPicPr>
          <p:nvPr/>
        </p:nvPicPr>
        <p:blipFill>
          <a:blip r:embed="rId5"/>
          <a:stretch>
            <a:fillRect/>
          </a:stretch>
        </p:blipFill>
        <p:spPr>
          <a:xfrm>
            <a:off x="1978401" y="1808751"/>
            <a:ext cx="4444678" cy="2598516"/>
          </a:xfrm>
          <a:prstGeom prst="rect">
            <a:avLst/>
          </a:prstGeom>
        </p:spPr>
      </p:pic>
    </p:spTree>
    <p:extLst>
      <p:ext uri="{BB962C8B-B14F-4D97-AF65-F5344CB8AC3E}">
        <p14:creationId xmlns:p14="http://schemas.microsoft.com/office/powerpoint/2010/main" val="842169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E8F090-58D4-C898-E9B9-86062B3944D4}"/>
              </a:ext>
            </a:extLst>
          </p:cNvPr>
          <p:cNvSpPr txBox="1"/>
          <p:nvPr/>
        </p:nvSpPr>
        <p:spPr>
          <a:xfrm>
            <a:off x="123753" y="171880"/>
            <a:ext cx="8827742" cy="4832092"/>
          </a:xfrm>
          <a:prstGeom prst="rect">
            <a:avLst/>
          </a:prstGeom>
          <a:noFill/>
        </p:spPr>
        <p:txBody>
          <a:bodyPr wrap="square" rtlCol="0">
            <a:spAutoFit/>
          </a:bodyPr>
          <a:lstStyle/>
          <a:p>
            <a:r>
              <a:rPr lang="en-US" b="1" dirty="0"/>
              <a:t>Pooling Layers:</a:t>
            </a:r>
          </a:p>
          <a:p>
            <a:r>
              <a:rPr lang="en-US" dirty="0"/>
              <a:t>Pooling layers are used to reduce the spatial dimensions of the feature maps while retaining their most important information.</a:t>
            </a:r>
          </a:p>
          <a:p>
            <a:r>
              <a:rPr lang="en-US" dirty="0"/>
              <a:t>The most common pooling operation is </a:t>
            </a:r>
            <a:r>
              <a:rPr lang="en-US" dirty="0" err="1"/>
              <a:t>MaxPooling</a:t>
            </a:r>
            <a:r>
              <a:rPr lang="en-US" dirty="0"/>
              <a:t>, which takes the maximum value within a small region of the feature map and creates a new down-sampled map.</a:t>
            </a:r>
          </a:p>
          <a:p>
            <a:r>
              <a:rPr lang="en-US" dirty="0"/>
              <a:t>Pooling helps reduce the computational complexity and the number of parameters in the network, which helps prevent overfitting and makes the model more efficient.</a:t>
            </a:r>
          </a:p>
          <a:p>
            <a:endParaRPr lang="en-US" dirty="0"/>
          </a:p>
          <a:p>
            <a:r>
              <a:rPr lang="en-US" b="1" dirty="0"/>
              <a:t>Fully Connected Layers:</a:t>
            </a:r>
          </a:p>
          <a:p>
            <a:r>
              <a:rPr lang="en-US" dirty="0"/>
              <a:t>After several convolutional and pooling layers, the feature maps are flattened into a 1-dimensional vector.</a:t>
            </a:r>
          </a:p>
          <a:p>
            <a:r>
              <a:rPr lang="en-US" dirty="0"/>
              <a:t>This vector is then fed into one or more fully connected (Dense) layers, which perform traditional neural network operations.</a:t>
            </a:r>
          </a:p>
          <a:p>
            <a:r>
              <a:rPr lang="en-US" dirty="0"/>
              <a:t>The fully connected layers learn to combine the features extracted by the previous layers to make the final classification decision.</a:t>
            </a:r>
          </a:p>
          <a:p>
            <a:endParaRPr lang="en-US" dirty="0"/>
          </a:p>
          <a:p>
            <a:r>
              <a:rPr lang="en-US" b="1" dirty="0"/>
              <a:t>Output Layer:</a:t>
            </a:r>
          </a:p>
          <a:p>
            <a:r>
              <a:rPr lang="en-US" dirty="0"/>
              <a:t>The final layer of the CNN is the output layer, which has as many neurons as there are classes in the classification problem.</a:t>
            </a:r>
          </a:p>
          <a:p>
            <a:r>
              <a:rPr lang="en-US" dirty="0"/>
              <a:t>Typically, a </a:t>
            </a:r>
            <a:r>
              <a:rPr lang="en-US" dirty="0" err="1"/>
              <a:t>softmax</a:t>
            </a:r>
            <a:r>
              <a:rPr lang="en-US" dirty="0"/>
              <a:t> activation function is used in the output layer for multi-class classification, as it converts the model's raw output into probability scores for each class.</a:t>
            </a:r>
          </a:p>
          <a:p>
            <a:r>
              <a:rPr lang="en-US" dirty="0"/>
              <a:t>The class with the highest probability is then selected as the predicted class. </a:t>
            </a:r>
            <a:endParaRPr lang="en-IN" dirty="0"/>
          </a:p>
          <a:p>
            <a:endParaRPr lang="en-IN" dirty="0"/>
          </a:p>
        </p:txBody>
      </p:sp>
    </p:spTree>
    <p:extLst>
      <p:ext uri="{BB962C8B-B14F-4D97-AF65-F5344CB8AC3E}">
        <p14:creationId xmlns:p14="http://schemas.microsoft.com/office/powerpoint/2010/main" val="198544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AEE0-CA11-10E6-368E-51E7001C1A5A}"/>
              </a:ext>
            </a:extLst>
          </p:cNvPr>
          <p:cNvSpPr>
            <a:spLocks noGrp="1"/>
          </p:cNvSpPr>
          <p:nvPr>
            <p:ph type="title"/>
          </p:nvPr>
        </p:nvSpPr>
        <p:spPr>
          <a:xfrm>
            <a:off x="89377" y="48126"/>
            <a:ext cx="8606723" cy="481263"/>
          </a:xfrm>
        </p:spPr>
        <p:txBody>
          <a:bodyPr/>
          <a:lstStyle/>
          <a:p>
            <a:r>
              <a:rPr lang="en-US" dirty="0">
                <a:solidFill>
                  <a:srgbClr val="FF0000"/>
                </a:solidFill>
              </a:rPr>
              <a:t>CNN</a:t>
            </a:r>
            <a:r>
              <a:rPr lang="en-US" dirty="0"/>
              <a:t> </a:t>
            </a:r>
            <a:endParaRPr lang="en-IN" dirty="0"/>
          </a:p>
        </p:txBody>
      </p:sp>
      <p:pic>
        <p:nvPicPr>
          <p:cNvPr id="4" name="Picture 3">
            <a:extLst>
              <a:ext uri="{FF2B5EF4-FFF2-40B4-BE49-F238E27FC236}">
                <a16:creationId xmlns:a16="http://schemas.microsoft.com/office/drawing/2014/main" id="{9FC4FB17-15E1-FAF1-471A-7EB0910A7108}"/>
              </a:ext>
            </a:extLst>
          </p:cNvPr>
          <p:cNvPicPr>
            <a:picLocks noChangeAspect="1"/>
          </p:cNvPicPr>
          <p:nvPr/>
        </p:nvPicPr>
        <p:blipFill rotWithShape="1">
          <a:blip r:embed="rId2"/>
          <a:srcRect l="4231" t="2118" r="3474" b="3497"/>
          <a:stretch/>
        </p:blipFill>
        <p:spPr>
          <a:xfrm>
            <a:off x="0" y="646268"/>
            <a:ext cx="3355091" cy="4290117"/>
          </a:xfrm>
          <a:prstGeom prst="rect">
            <a:avLst/>
          </a:prstGeom>
        </p:spPr>
      </p:pic>
      <p:pic>
        <p:nvPicPr>
          <p:cNvPr id="6" name="Picture 5">
            <a:extLst>
              <a:ext uri="{FF2B5EF4-FFF2-40B4-BE49-F238E27FC236}">
                <a16:creationId xmlns:a16="http://schemas.microsoft.com/office/drawing/2014/main" id="{E6E8234C-F04F-A326-FE99-B9AE63CF537E}"/>
              </a:ext>
            </a:extLst>
          </p:cNvPr>
          <p:cNvPicPr>
            <a:picLocks noChangeAspect="1"/>
          </p:cNvPicPr>
          <p:nvPr/>
        </p:nvPicPr>
        <p:blipFill rotWithShape="1">
          <a:blip r:embed="rId3"/>
          <a:srcRect l="10102" r="2936" b="2403"/>
          <a:stretch/>
        </p:blipFill>
        <p:spPr>
          <a:xfrm>
            <a:off x="3416475" y="646268"/>
            <a:ext cx="2303681" cy="4386370"/>
          </a:xfrm>
          <a:prstGeom prst="rect">
            <a:avLst/>
          </a:prstGeom>
        </p:spPr>
      </p:pic>
      <p:pic>
        <p:nvPicPr>
          <p:cNvPr id="8" name="Picture 7">
            <a:extLst>
              <a:ext uri="{FF2B5EF4-FFF2-40B4-BE49-F238E27FC236}">
                <a16:creationId xmlns:a16="http://schemas.microsoft.com/office/drawing/2014/main" id="{39BD1C0A-85BA-A6BA-CD44-2D60308138E5}"/>
              </a:ext>
            </a:extLst>
          </p:cNvPr>
          <p:cNvPicPr>
            <a:picLocks noChangeAspect="1"/>
          </p:cNvPicPr>
          <p:nvPr/>
        </p:nvPicPr>
        <p:blipFill rotWithShape="1">
          <a:blip r:embed="rId4"/>
          <a:srcRect l="11348" r="3167"/>
          <a:stretch/>
        </p:blipFill>
        <p:spPr>
          <a:xfrm>
            <a:off x="5788909" y="577515"/>
            <a:ext cx="3355091" cy="4406997"/>
          </a:xfrm>
          <a:prstGeom prst="rect">
            <a:avLst/>
          </a:prstGeom>
        </p:spPr>
      </p:pic>
    </p:spTree>
    <p:extLst>
      <p:ext uri="{BB962C8B-B14F-4D97-AF65-F5344CB8AC3E}">
        <p14:creationId xmlns:p14="http://schemas.microsoft.com/office/powerpoint/2010/main" val="1137204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428A-2A01-B11C-32ED-CCED90084A3D}"/>
              </a:ext>
            </a:extLst>
          </p:cNvPr>
          <p:cNvSpPr>
            <a:spLocks noGrp="1"/>
          </p:cNvSpPr>
          <p:nvPr>
            <p:ph type="title"/>
          </p:nvPr>
        </p:nvSpPr>
        <p:spPr>
          <a:xfrm>
            <a:off x="457200" y="102871"/>
            <a:ext cx="8238900" cy="560070"/>
          </a:xfrm>
        </p:spPr>
        <p:txBody>
          <a:bodyPr/>
          <a:lstStyle/>
          <a:p>
            <a:r>
              <a:rPr lang="en-US" dirty="0">
                <a:solidFill>
                  <a:srgbClr val="FF0000"/>
                </a:solidFill>
              </a:rPr>
              <a:t>CNN MODULE</a:t>
            </a:r>
            <a:endParaRPr lang="en-IN" dirty="0">
              <a:solidFill>
                <a:srgbClr val="FF0000"/>
              </a:solidFill>
            </a:endParaRPr>
          </a:p>
        </p:txBody>
      </p:sp>
      <p:sp>
        <p:nvSpPr>
          <p:cNvPr id="3" name="TextBox 2">
            <a:extLst>
              <a:ext uri="{FF2B5EF4-FFF2-40B4-BE49-F238E27FC236}">
                <a16:creationId xmlns:a16="http://schemas.microsoft.com/office/drawing/2014/main" id="{99F34EB4-B1B1-88CA-1420-5A769B853DC2}"/>
              </a:ext>
            </a:extLst>
          </p:cNvPr>
          <p:cNvSpPr txBox="1"/>
          <p:nvPr/>
        </p:nvSpPr>
        <p:spPr>
          <a:xfrm>
            <a:off x="240030" y="560071"/>
            <a:ext cx="8752716" cy="4185761"/>
          </a:xfrm>
          <a:prstGeom prst="rect">
            <a:avLst/>
          </a:prstGeom>
          <a:noFill/>
        </p:spPr>
        <p:txBody>
          <a:bodyPr wrap="square" rtlCol="0">
            <a:spAutoFit/>
          </a:bodyPr>
          <a:lstStyle/>
          <a:p>
            <a:r>
              <a:rPr lang="en-US" dirty="0" err="1"/>
              <a:t>Youtube</a:t>
            </a:r>
            <a:r>
              <a:rPr lang="en-US" dirty="0"/>
              <a:t> References for better understanding:</a:t>
            </a:r>
          </a:p>
          <a:p>
            <a:r>
              <a:rPr lang="en-IN" dirty="0"/>
              <a:t>1.</a:t>
            </a:r>
            <a:r>
              <a:rPr lang="en-IN" dirty="0">
                <a:hlinkClick r:id="rId2"/>
              </a:rPr>
              <a:t>https://youtu.be/J1jhfAw5Uvo</a:t>
            </a:r>
            <a:endParaRPr lang="en-IN" dirty="0"/>
          </a:p>
          <a:p>
            <a:r>
              <a:rPr lang="en-IN" dirty="0"/>
              <a:t>2. </a:t>
            </a:r>
            <a:r>
              <a:rPr lang="en-IN" dirty="0">
                <a:hlinkClick r:id="rId3"/>
              </a:rPr>
              <a:t>https://youtu.be/VF4BDE7uqY0</a:t>
            </a:r>
            <a:endParaRPr lang="en-IN" dirty="0"/>
          </a:p>
          <a:p>
            <a:endParaRPr lang="en-IN" dirty="0"/>
          </a:p>
          <a:p>
            <a:endParaRPr lang="en-IN" dirty="0"/>
          </a:p>
          <a:p>
            <a:r>
              <a:rPr lang="en-IN" dirty="0"/>
              <a:t>CNN Module </a:t>
            </a:r>
            <a:r>
              <a:rPr lang="en-IN" dirty="0" err="1"/>
              <a:t>Buliding</a:t>
            </a:r>
            <a:r>
              <a:rPr lang="en-IN" dirty="0"/>
              <a:t> </a:t>
            </a:r>
            <a:r>
              <a:rPr lang="en-IN" dirty="0" err="1"/>
              <a:t>Refernce</a:t>
            </a:r>
            <a:r>
              <a:rPr lang="en-IN" dirty="0"/>
              <a:t> Tutorial –</a:t>
            </a:r>
            <a:r>
              <a:rPr lang="en-IN" dirty="0">
                <a:hlinkClick r:id="rId4"/>
              </a:rPr>
              <a:t>Link</a:t>
            </a:r>
            <a:endParaRPr lang="en-IN" dirty="0"/>
          </a:p>
          <a:p>
            <a:r>
              <a:rPr lang="en-IN" dirty="0"/>
              <a:t>CNN Module for Image Classification Task --------------</a:t>
            </a:r>
            <a:r>
              <a:rPr lang="en-IN" dirty="0">
                <a:hlinkClick r:id="rId5"/>
              </a:rPr>
              <a:t>Link</a:t>
            </a:r>
            <a:endParaRPr lang="en-IN" dirty="0"/>
          </a:p>
          <a:p>
            <a:endParaRPr lang="en-IN" dirty="0"/>
          </a:p>
          <a:p>
            <a:r>
              <a:rPr lang="en-IN" dirty="0"/>
              <a:t>[ CNN Module has Given some better results based on the task  performed .It is able to differentiate the LED ON/OFF state from the Intensity Level of 5. In both Dark Room and Light Room setup. And able to produce accuracy </a:t>
            </a:r>
            <a:r>
              <a:rPr lang="en-IN" dirty="0" err="1"/>
              <a:t>upto</a:t>
            </a:r>
            <a:r>
              <a:rPr lang="en-IN" dirty="0"/>
              <a:t> 95% .Accuracy of Model can be improved by using large Amount of Training Data SET.]</a:t>
            </a:r>
          </a:p>
          <a:p>
            <a:endParaRPr lang="en-IN" dirty="0"/>
          </a:p>
          <a:p>
            <a:r>
              <a:rPr lang="en-IN" dirty="0"/>
              <a:t>DATA SETS LINKS:</a:t>
            </a:r>
          </a:p>
          <a:p>
            <a:r>
              <a:rPr lang="en-IN" b="0" i="0" dirty="0">
                <a:solidFill>
                  <a:srgbClr val="1D1C1D"/>
                </a:solidFill>
                <a:effectLst/>
                <a:latin typeface="Slack-Lato"/>
              </a:rPr>
              <a:t>CNN Module Code: </a:t>
            </a:r>
            <a:r>
              <a:rPr lang="en-IN" b="0" i="0" u="none" strike="noStrike" dirty="0">
                <a:effectLst/>
                <a:latin typeface="Slack-Lato"/>
                <a:hlinkClick r:id="rId6"/>
              </a:rPr>
              <a:t>https://iiitbac-my.sharepoint.com/:b:/g/personal/srip2023057_iiitb_ac_in/EU-SC0y8hSFDi77GMVk79UQBsykZmneaoZLpZSCPurOPAQ</a:t>
            </a:r>
            <a:endParaRPr lang="en-IN" b="0" i="0" u="none" strike="noStrike" dirty="0">
              <a:effectLst/>
              <a:latin typeface="Slack-Lato"/>
            </a:endParaRPr>
          </a:p>
          <a:p>
            <a:r>
              <a:rPr lang="en-IN" b="0" i="0" dirty="0">
                <a:solidFill>
                  <a:srgbClr val="1D1C1D"/>
                </a:solidFill>
                <a:effectLst/>
                <a:latin typeface="Slack-Lato"/>
              </a:rPr>
              <a:t>CNN Module Data Set: </a:t>
            </a:r>
            <a:r>
              <a:rPr lang="en-IN" b="0" i="0" u="none" strike="noStrike" dirty="0">
                <a:effectLst/>
                <a:latin typeface="Slack-Lato"/>
                <a:hlinkClick r:id="rId7"/>
              </a:rPr>
              <a:t>https://iiitbac-my.sharepoint.com/:f:/g/personal/srip2023057_iiitb_ac_in/EpPmoYUoOJBJr1wW7OpODUEBr0lM8ASeXjjFxxt3xjYhog</a:t>
            </a:r>
            <a:r>
              <a:rPr lang="en-IN" b="0" i="0" dirty="0">
                <a:solidFill>
                  <a:srgbClr val="1D1C1D"/>
                </a:solidFill>
                <a:effectLst/>
                <a:latin typeface="Slack-Lato"/>
              </a:rPr>
              <a:t>CNN Module Testing Data set : </a:t>
            </a:r>
            <a:r>
              <a:rPr lang="en-IN" b="0" i="0" u="none" strike="noStrike" dirty="0">
                <a:effectLst/>
                <a:latin typeface="Slack-Lato"/>
                <a:hlinkClick r:id="rId8"/>
              </a:rPr>
              <a:t>https://iiitbac-my.sharepoint.com/:f:/g/personal/srip2023057_iiitb_ac_in/ErJTHiqkNnRGvkQp-pKaDdIBnHs8eiTR62ewCJolUGXP9g</a:t>
            </a:r>
            <a:endParaRPr lang="en-IN" dirty="0"/>
          </a:p>
        </p:txBody>
      </p:sp>
    </p:spTree>
    <p:extLst>
      <p:ext uri="{BB962C8B-B14F-4D97-AF65-F5344CB8AC3E}">
        <p14:creationId xmlns:p14="http://schemas.microsoft.com/office/powerpoint/2010/main" val="656437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a:extLst>
              <a:ext uri="{FF2B5EF4-FFF2-40B4-BE49-F238E27FC236}">
                <a16:creationId xmlns:a16="http://schemas.microsoft.com/office/drawing/2014/main" id="{E7AA10DF-0195-D7A7-BE5F-0241DA3EE9E3}"/>
              </a:ext>
            </a:extLst>
          </p:cNvPr>
          <p:cNvSpPr txBox="1">
            <a:spLocks/>
          </p:cNvSpPr>
          <p:nvPr/>
        </p:nvSpPr>
        <p:spPr>
          <a:xfrm>
            <a:off x="300037" y="2571750"/>
            <a:ext cx="8543926" cy="1636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l"/>
            <a:r>
              <a:rPr lang="en-US" sz="6000" dirty="0">
                <a:solidFill>
                  <a:schemeClr val="accent2">
                    <a:lumMod val="50000"/>
                  </a:schemeClr>
                </a:solidFill>
              </a:rPr>
              <a:t>Auto-ML Packages for image Classification</a:t>
            </a:r>
            <a:br>
              <a:rPr lang="en-US" sz="6000" dirty="0">
                <a:solidFill>
                  <a:schemeClr val="accent2">
                    <a:lumMod val="50000"/>
                  </a:schemeClr>
                </a:solidFill>
              </a:rPr>
            </a:br>
            <a:endParaRPr lang="en-US" sz="6000" dirty="0">
              <a:solidFill>
                <a:schemeClr val="accent2">
                  <a:lumMod val="50000"/>
                </a:schemeClr>
              </a:solidFill>
            </a:endParaRPr>
          </a:p>
        </p:txBody>
      </p:sp>
      <p:pic>
        <p:nvPicPr>
          <p:cNvPr id="4" name="Picture 3">
            <a:extLst>
              <a:ext uri="{FF2B5EF4-FFF2-40B4-BE49-F238E27FC236}">
                <a16:creationId xmlns:a16="http://schemas.microsoft.com/office/drawing/2014/main" id="{470DBF98-3F15-5664-533F-D98E9AD8AF51}"/>
              </a:ext>
            </a:extLst>
          </p:cNvPr>
          <p:cNvPicPr>
            <a:picLocks noChangeAspect="1"/>
          </p:cNvPicPr>
          <p:nvPr/>
        </p:nvPicPr>
        <p:blipFill>
          <a:blip r:embed="rId2"/>
          <a:stretch>
            <a:fillRect/>
          </a:stretch>
        </p:blipFill>
        <p:spPr>
          <a:xfrm rot="5400000">
            <a:off x="4286248" y="310245"/>
            <a:ext cx="394521" cy="9320984"/>
          </a:xfrm>
          <a:prstGeom prst="rect">
            <a:avLst/>
          </a:prstGeom>
        </p:spPr>
      </p:pic>
      <p:sp>
        <p:nvSpPr>
          <p:cNvPr id="5" name="TextBox 4">
            <a:extLst>
              <a:ext uri="{FF2B5EF4-FFF2-40B4-BE49-F238E27FC236}">
                <a16:creationId xmlns:a16="http://schemas.microsoft.com/office/drawing/2014/main" id="{E881BA68-D644-F738-E457-71E55B4910B9}"/>
              </a:ext>
            </a:extLst>
          </p:cNvPr>
          <p:cNvSpPr txBox="1"/>
          <p:nvPr/>
        </p:nvSpPr>
        <p:spPr>
          <a:xfrm>
            <a:off x="2766858" y="4798851"/>
            <a:ext cx="3610284" cy="307777"/>
          </a:xfrm>
          <a:prstGeom prst="rect">
            <a:avLst/>
          </a:prstGeom>
          <a:noFill/>
        </p:spPr>
        <p:txBody>
          <a:bodyPr wrap="none" rtlCol="0">
            <a:spAutoFit/>
          </a:bodyPr>
          <a:lstStyle/>
          <a:p>
            <a:r>
              <a:rPr lang="en-US"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Connected Devices and Wearables Lab, IIIT-B</a:t>
            </a:r>
            <a:endParaRPr lang="en-IN"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199B162D-53C8-760A-16B9-B648B0D5C080}"/>
              </a:ext>
            </a:extLst>
          </p:cNvPr>
          <p:cNvSpPr/>
          <p:nvPr/>
        </p:nvSpPr>
        <p:spPr>
          <a:xfrm>
            <a:off x="1" y="0"/>
            <a:ext cx="73742" cy="504394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11112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B9CE83-483F-CDFE-4472-797A1634203C}"/>
              </a:ext>
            </a:extLst>
          </p:cNvPr>
          <p:cNvPicPr>
            <a:picLocks noChangeAspect="1"/>
          </p:cNvPicPr>
          <p:nvPr/>
        </p:nvPicPr>
        <p:blipFill>
          <a:blip r:embed="rId2"/>
          <a:stretch>
            <a:fillRect/>
          </a:stretch>
        </p:blipFill>
        <p:spPr>
          <a:xfrm rot="5400000">
            <a:off x="4286248" y="293917"/>
            <a:ext cx="394521" cy="9320984"/>
          </a:xfrm>
          <a:prstGeom prst="rect">
            <a:avLst/>
          </a:prstGeom>
        </p:spPr>
      </p:pic>
      <p:sp>
        <p:nvSpPr>
          <p:cNvPr id="5" name="TextBox 4">
            <a:extLst>
              <a:ext uri="{FF2B5EF4-FFF2-40B4-BE49-F238E27FC236}">
                <a16:creationId xmlns:a16="http://schemas.microsoft.com/office/drawing/2014/main" id="{32C8EC12-C519-A62F-CE42-4E9947A9E1A9}"/>
              </a:ext>
            </a:extLst>
          </p:cNvPr>
          <p:cNvSpPr txBox="1"/>
          <p:nvPr/>
        </p:nvSpPr>
        <p:spPr>
          <a:xfrm>
            <a:off x="2678366" y="4800518"/>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Google Shape;203;p16">
            <a:extLst>
              <a:ext uri="{FF2B5EF4-FFF2-40B4-BE49-F238E27FC236}">
                <a16:creationId xmlns:a16="http://schemas.microsoft.com/office/drawing/2014/main" id="{FBC457D2-EAD2-6741-A9AD-0BC3211A9456}"/>
              </a:ext>
            </a:extLst>
          </p:cNvPr>
          <p:cNvSpPr txBox="1">
            <a:spLocks noGrp="1"/>
          </p:cNvSpPr>
          <p:nvPr>
            <p:ph type="title"/>
          </p:nvPr>
        </p:nvSpPr>
        <p:spPr>
          <a:xfrm>
            <a:off x="452550" y="120099"/>
            <a:ext cx="8238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3600" b="1" dirty="0">
                <a:solidFill>
                  <a:srgbClr val="FF0000"/>
                </a:solidFill>
                <a:latin typeface="+mj-lt"/>
              </a:rPr>
              <a:t>Introduction</a:t>
            </a:r>
            <a:endParaRPr sz="3600" b="1" dirty="0">
              <a:solidFill>
                <a:srgbClr val="FF0000"/>
              </a:solidFill>
              <a:latin typeface="+mj-lt"/>
            </a:endParaRPr>
          </a:p>
        </p:txBody>
      </p:sp>
      <p:pic>
        <p:nvPicPr>
          <p:cNvPr id="8" name="Picture 7">
            <a:extLst>
              <a:ext uri="{FF2B5EF4-FFF2-40B4-BE49-F238E27FC236}">
                <a16:creationId xmlns:a16="http://schemas.microsoft.com/office/drawing/2014/main" id="{C343F524-CED7-ED09-BA6A-6D341170EE2E}"/>
              </a:ext>
            </a:extLst>
          </p:cNvPr>
          <p:cNvPicPr>
            <a:picLocks noChangeAspect="1"/>
          </p:cNvPicPr>
          <p:nvPr/>
        </p:nvPicPr>
        <p:blipFill>
          <a:blip r:embed="rId2"/>
          <a:stretch>
            <a:fillRect/>
          </a:stretch>
        </p:blipFill>
        <p:spPr>
          <a:xfrm rot="5400000">
            <a:off x="4286248" y="293917"/>
            <a:ext cx="394521" cy="9320984"/>
          </a:xfrm>
          <a:prstGeom prst="rect">
            <a:avLst/>
          </a:prstGeom>
        </p:spPr>
      </p:pic>
      <p:sp>
        <p:nvSpPr>
          <p:cNvPr id="9" name="TextBox 8">
            <a:extLst>
              <a:ext uri="{FF2B5EF4-FFF2-40B4-BE49-F238E27FC236}">
                <a16:creationId xmlns:a16="http://schemas.microsoft.com/office/drawing/2014/main" id="{C05A8843-02D3-B0BF-77FE-007C43A7ECFB}"/>
              </a:ext>
            </a:extLst>
          </p:cNvPr>
          <p:cNvSpPr txBox="1"/>
          <p:nvPr/>
        </p:nvSpPr>
        <p:spPr>
          <a:xfrm>
            <a:off x="2678366" y="4800518"/>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402238D-EE58-3512-D91F-4391F99CD6FB}"/>
              </a:ext>
            </a:extLst>
          </p:cNvPr>
          <p:cNvSpPr txBox="1"/>
          <p:nvPr/>
        </p:nvSpPr>
        <p:spPr>
          <a:xfrm>
            <a:off x="220436" y="692799"/>
            <a:ext cx="8776607" cy="3077766"/>
          </a:xfrm>
          <a:prstGeom prst="rect">
            <a:avLst/>
          </a:prstGeom>
          <a:noFill/>
        </p:spPr>
        <p:txBody>
          <a:bodyPr wrap="square" rtlCol="0">
            <a:spAutoFit/>
          </a:bodyPr>
          <a:lstStyle/>
          <a:p>
            <a:pPr marL="285750" indent="-285750">
              <a:buFont typeface="Arial" panose="020B0604020202020204" pitchFamily="34" charset="0"/>
              <a:buChar char="•"/>
            </a:pPr>
            <a:r>
              <a:rPr lang="en-IN" dirty="0"/>
              <a:t>What Is the Progress Till Now</a:t>
            </a:r>
          </a:p>
          <a:p>
            <a:r>
              <a:rPr lang="en-IN" dirty="0"/>
              <a:t>    </a:t>
            </a:r>
            <a:r>
              <a:rPr lang="en-IN" dirty="0" err="1"/>
              <a:t>We,had</a:t>
            </a:r>
            <a:r>
              <a:rPr lang="en-IN" dirty="0"/>
              <a:t> gone through Various different methods to classify given image data to ON/OFF </a:t>
            </a:r>
          </a:p>
          <a:p>
            <a:r>
              <a:rPr lang="en-IN" dirty="0"/>
              <a:t>         In this process we have gone through various methods like Thresholding ,Histogram Analysis ,Edge Detection and machine Learning Algorithms –</a:t>
            </a:r>
            <a:r>
              <a:rPr lang="en-IN" dirty="0">
                <a:hlinkClick r:id="rId4" action="ppaction://hlinkpres?slideindex=1&amp;slidetitle="/>
              </a:rPr>
              <a:t>PPT</a:t>
            </a:r>
            <a:r>
              <a:rPr lang="en-IN" dirty="0"/>
              <a:t> </a:t>
            </a:r>
          </a:p>
          <a:p>
            <a:pPr marL="285750" indent="-285750">
              <a:buFont typeface="Arial" panose="020B0604020202020204" pitchFamily="34" charset="0"/>
              <a:buChar char="•"/>
            </a:pPr>
            <a:r>
              <a:rPr lang="en-IN" dirty="0"/>
              <a:t>Finally ,We are Working on the Detection Of Green Colour From image we concluded that </a:t>
            </a:r>
            <a:r>
              <a:rPr lang="en-IN" dirty="0">
                <a:hlinkClick r:id="rId5"/>
              </a:rPr>
              <a:t>HSV</a:t>
            </a:r>
            <a:r>
              <a:rPr lang="en-IN" dirty="0"/>
              <a:t> based Image Classification Comes Very Handy </a:t>
            </a:r>
          </a:p>
          <a:p>
            <a:pPr marL="285750" indent="-285750">
              <a:buFont typeface="Arial" panose="020B0604020202020204" pitchFamily="34" charset="0"/>
              <a:buChar char="•"/>
            </a:pPr>
            <a:r>
              <a:rPr lang="en-IN" dirty="0"/>
              <a:t>Here is the </a:t>
            </a:r>
            <a:r>
              <a:rPr lang="en-IN" dirty="0">
                <a:hlinkClick r:id="rId6"/>
              </a:rPr>
              <a:t>CNN Module </a:t>
            </a:r>
            <a:r>
              <a:rPr lang="en-IN" dirty="0"/>
              <a:t>Which can obtain Accurate results From intensity level of 5 .Both in the conditions of Dark Room and Light Room.</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r>
              <a:rPr lang="en-IN" sz="1800" b="1" dirty="0"/>
              <a:t>        What’s NEXT?</a:t>
            </a:r>
          </a:p>
          <a:p>
            <a:r>
              <a:rPr lang="en-IN" sz="1800" b="1" dirty="0"/>
              <a:t>Finding Best Auto-ML Package for doing the image classification task Automatically Using Different Models </a:t>
            </a:r>
          </a:p>
        </p:txBody>
      </p:sp>
    </p:spTree>
    <p:extLst>
      <p:ext uri="{BB962C8B-B14F-4D97-AF65-F5344CB8AC3E}">
        <p14:creationId xmlns:p14="http://schemas.microsoft.com/office/powerpoint/2010/main" val="2265811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C2C48C4-F109-1EC6-FB2A-FD4B9926F4D4}"/>
              </a:ext>
            </a:extLst>
          </p:cNvPr>
          <p:cNvSpPr>
            <a:spLocks noGrp="1"/>
          </p:cNvSpPr>
          <p:nvPr>
            <p:ph type="title"/>
          </p:nvPr>
        </p:nvSpPr>
        <p:spPr>
          <a:xfrm>
            <a:off x="457200" y="411475"/>
            <a:ext cx="8238900" cy="572700"/>
          </a:xfrm>
        </p:spPr>
        <p:txBody>
          <a:bodyPr/>
          <a:lstStyle/>
          <a:p>
            <a:r>
              <a:rPr lang="en-IN" dirty="0">
                <a:solidFill>
                  <a:srgbClr val="FF0000"/>
                </a:solidFill>
              </a:rPr>
              <a:t> Auto –ML Packages   </a:t>
            </a:r>
          </a:p>
        </p:txBody>
      </p:sp>
      <p:sp>
        <p:nvSpPr>
          <p:cNvPr id="4" name="TextBox 3">
            <a:extLst>
              <a:ext uri="{FF2B5EF4-FFF2-40B4-BE49-F238E27FC236}">
                <a16:creationId xmlns:a16="http://schemas.microsoft.com/office/drawing/2014/main" id="{D6650D02-8ACF-70D0-7C18-1234787D13AC}"/>
              </a:ext>
            </a:extLst>
          </p:cNvPr>
          <p:cNvSpPr txBox="1"/>
          <p:nvPr/>
        </p:nvSpPr>
        <p:spPr>
          <a:xfrm>
            <a:off x="0" y="984175"/>
            <a:ext cx="8915400" cy="2769989"/>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rPr>
              <a:t>There are many  Auto-ML Packages that are available for doing the task</a:t>
            </a:r>
          </a:p>
          <a:p>
            <a:r>
              <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rPr>
              <a:t>    here are some modules which can be used for our task</a:t>
            </a:r>
          </a:p>
          <a:p>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1.Auto-Keras</a:t>
            </a:r>
          </a:p>
          <a:p>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2.Google Cloud Auto-ML</a:t>
            </a:r>
          </a:p>
          <a:p>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3.Microsoft Azure Auto-ML</a:t>
            </a:r>
          </a:p>
          <a:p>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4.H20.ai</a:t>
            </a:r>
          </a:p>
          <a:p>
            <a:r>
              <a:rPr lang="en-IN" sz="2400" dirty="0">
                <a:solidFill>
                  <a:schemeClr val="tx1"/>
                </a:solidFill>
                <a:latin typeface="Calibri" panose="020F0502020204030204" pitchFamily="34" charset="0"/>
                <a:ea typeface="Calibri" panose="020F0502020204030204" pitchFamily="34" charset="0"/>
                <a:cs typeface="Calibri" panose="020F0502020204030204" pitchFamily="34" charset="0"/>
              </a:rPr>
              <a:t>            5.Ludwig</a:t>
            </a:r>
          </a:p>
          <a:p>
            <a:endParaRPr lang="en-IN"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967EC22-B634-68D0-6B52-C6EE54853847}"/>
              </a:ext>
            </a:extLst>
          </p:cNvPr>
          <p:cNvPicPr>
            <a:picLocks noChangeAspect="1"/>
          </p:cNvPicPr>
          <p:nvPr/>
        </p:nvPicPr>
        <p:blipFill>
          <a:blip r:embed="rId2"/>
          <a:stretch>
            <a:fillRect/>
          </a:stretch>
        </p:blipFill>
        <p:spPr>
          <a:xfrm rot="5400000">
            <a:off x="4286248" y="310247"/>
            <a:ext cx="394521" cy="9320984"/>
          </a:xfrm>
          <a:prstGeom prst="rect">
            <a:avLst/>
          </a:prstGeom>
        </p:spPr>
      </p:pic>
    </p:spTree>
    <p:extLst>
      <p:ext uri="{BB962C8B-B14F-4D97-AF65-F5344CB8AC3E}">
        <p14:creationId xmlns:p14="http://schemas.microsoft.com/office/powerpoint/2010/main" val="1480740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243D1-1A95-13CE-8728-1CCE8ACE5242}"/>
              </a:ext>
            </a:extLst>
          </p:cNvPr>
          <p:cNvSpPr txBox="1"/>
          <p:nvPr/>
        </p:nvSpPr>
        <p:spPr>
          <a:xfrm>
            <a:off x="955221" y="156411"/>
            <a:ext cx="7731578" cy="523220"/>
          </a:xfrm>
          <a:prstGeom prst="rect">
            <a:avLst/>
          </a:prstGeom>
          <a:noFill/>
        </p:spPr>
        <p:txBody>
          <a:bodyPr wrap="square" rtlCol="0">
            <a:spAutoFit/>
          </a:bodyPr>
          <a:lstStyle/>
          <a:p>
            <a:pPr algn="ctr"/>
            <a:r>
              <a:rPr lang="en-IN" sz="2800" dirty="0" err="1">
                <a:solidFill>
                  <a:srgbClr val="FF0000"/>
                </a:solidFill>
              </a:rPr>
              <a:t>Autokeras</a:t>
            </a:r>
            <a:endParaRPr lang="en-IN" sz="2800" dirty="0">
              <a:solidFill>
                <a:srgbClr val="FF0000"/>
              </a:solidFill>
            </a:endParaRPr>
          </a:p>
        </p:txBody>
      </p:sp>
      <p:sp>
        <p:nvSpPr>
          <p:cNvPr id="4" name="TextBox 3">
            <a:extLst>
              <a:ext uri="{FF2B5EF4-FFF2-40B4-BE49-F238E27FC236}">
                <a16:creationId xmlns:a16="http://schemas.microsoft.com/office/drawing/2014/main" id="{9338FEBA-05E4-3580-5FC3-ECFA0D197A00}"/>
              </a:ext>
            </a:extLst>
          </p:cNvPr>
          <p:cNvSpPr txBox="1"/>
          <p:nvPr/>
        </p:nvSpPr>
        <p:spPr>
          <a:xfrm>
            <a:off x="285750" y="694670"/>
            <a:ext cx="8678636"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Accessibility: </a:t>
            </a:r>
            <a:r>
              <a:rPr lang="en-US" sz="2000" dirty="0" err="1"/>
              <a:t>AutoKeras</a:t>
            </a:r>
            <a:r>
              <a:rPr lang="en-US" sz="2000" dirty="0"/>
              <a:t> is freely accessible and open-source.</a:t>
            </a:r>
          </a:p>
          <a:p>
            <a:pPr marL="285750" indent="-285750">
              <a:buFont typeface="Arial" panose="020B0604020202020204" pitchFamily="34" charset="0"/>
              <a:buChar char="•"/>
            </a:pPr>
            <a:r>
              <a:rPr lang="en-US" sz="2000" dirty="0"/>
              <a:t>Features: </a:t>
            </a:r>
            <a:r>
              <a:rPr lang="en-US" sz="2000" dirty="0" err="1"/>
              <a:t>AutoKeras</a:t>
            </a:r>
            <a:r>
              <a:rPr lang="en-US" sz="2000" dirty="0"/>
              <a:t> supports various image processing tasks, including image classification, object detection, and image regression. It provides an easy-to-use API and automates the process of model architecture search and hyperparameter tuning.</a:t>
            </a:r>
          </a:p>
          <a:p>
            <a:pPr marL="285750" indent="-285750">
              <a:buFont typeface="Arial" panose="020B0604020202020204" pitchFamily="34" charset="0"/>
              <a:buChar char="•"/>
            </a:pPr>
            <a:r>
              <a:rPr lang="en-US" sz="2000" dirty="0"/>
              <a:t>Learning Resources: You can learn about </a:t>
            </a:r>
            <a:r>
              <a:rPr lang="en-US" sz="2000" dirty="0" err="1"/>
              <a:t>AutoKeras</a:t>
            </a:r>
            <a:r>
              <a:rPr lang="en-US" sz="2000" dirty="0"/>
              <a:t> in detail from its official documentation (</a:t>
            </a:r>
            <a:r>
              <a:rPr lang="en-US" sz="2000" dirty="0">
                <a:hlinkClick r:id="rId2"/>
              </a:rPr>
              <a:t>https://autokeras.com/) </a:t>
            </a:r>
            <a:r>
              <a:rPr lang="en-US" sz="2000" dirty="0"/>
              <a:t>and GitHub repository.</a:t>
            </a:r>
          </a:p>
          <a:p>
            <a:pPr marL="285750" indent="-285750">
              <a:buFont typeface="Arial" panose="020B0604020202020204" pitchFamily="34" charset="0"/>
              <a:buChar char="•"/>
            </a:pPr>
            <a:r>
              <a:rPr lang="en-US" sz="2000" dirty="0"/>
              <a:t>Pros: User-friendly, open-source, supports multiple image processing tasks.</a:t>
            </a:r>
          </a:p>
          <a:p>
            <a:pPr marL="285750" indent="-285750">
              <a:buFont typeface="Arial" panose="020B0604020202020204" pitchFamily="34" charset="0"/>
              <a:buChar char="•"/>
            </a:pPr>
            <a:r>
              <a:rPr lang="en-US" sz="2000" dirty="0"/>
              <a:t>Cons: Limited flexibility compared to manually designing models.</a:t>
            </a:r>
            <a:endParaRPr lang="en-IN" sz="2000" dirty="0"/>
          </a:p>
        </p:txBody>
      </p:sp>
      <p:pic>
        <p:nvPicPr>
          <p:cNvPr id="5" name="Picture 4">
            <a:extLst>
              <a:ext uri="{FF2B5EF4-FFF2-40B4-BE49-F238E27FC236}">
                <a16:creationId xmlns:a16="http://schemas.microsoft.com/office/drawing/2014/main" id="{6013F24A-17D0-8F66-CE8B-BAC43A3CA546}"/>
              </a:ext>
            </a:extLst>
          </p:cNvPr>
          <p:cNvPicPr>
            <a:picLocks noChangeAspect="1"/>
          </p:cNvPicPr>
          <p:nvPr/>
        </p:nvPicPr>
        <p:blipFill>
          <a:blip r:embed="rId3"/>
          <a:stretch>
            <a:fillRect/>
          </a:stretch>
        </p:blipFill>
        <p:spPr>
          <a:xfrm rot="5400000">
            <a:off x="4286248" y="310245"/>
            <a:ext cx="394521" cy="9320984"/>
          </a:xfrm>
          <a:prstGeom prst="rect">
            <a:avLst/>
          </a:prstGeom>
        </p:spPr>
      </p:pic>
    </p:spTree>
    <p:extLst>
      <p:ext uri="{BB962C8B-B14F-4D97-AF65-F5344CB8AC3E}">
        <p14:creationId xmlns:p14="http://schemas.microsoft.com/office/powerpoint/2010/main" val="3188533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AB005B-7BED-03CA-4554-FAB48B4463A6}"/>
              </a:ext>
            </a:extLst>
          </p:cNvPr>
          <p:cNvSpPr>
            <a:spLocks noGrp="1"/>
          </p:cNvSpPr>
          <p:nvPr>
            <p:ph type="title"/>
          </p:nvPr>
        </p:nvSpPr>
        <p:spPr>
          <a:xfrm>
            <a:off x="457200" y="404600"/>
            <a:ext cx="8238900" cy="572700"/>
          </a:xfrm>
        </p:spPr>
        <p:txBody>
          <a:bodyPr/>
          <a:lstStyle/>
          <a:p>
            <a:r>
              <a:rPr lang="en-IN" dirty="0">
                <a:solidFill>
                  <a:srgbClr val="FF0000"/>
                </a:solidFill>
              </a:rPr>
              <a:t>Google Cloud Auto-ML</a:t>
            </a:r>
          </a:p>
        </p:txBody>
      </p:sp>
      <p:sp>
        <p:nvSpPr>
          <p:cNvPr id="4" name="TextBox 3">
            <a:extLst>
              <a:ext uri="{FF2B5EF4-FFF2-40B4-BE49-F238E27FC236}">
                <a16:creationId xmlns:a16="http://schemas.microsoft.com/office/drawing/2014/main" id="{3B01A420-8FD3-6965-7052-A8D031F0C5A7}"/>
              </a:ext>
            </a:extLst>
          </p:cNvPr>
          <p:cNvSpPr txBox="1"/>
          <p:nvPr/>
        </p:nvSpPr>
        <p:spPr>
          <a:xfrm>
            <a:off x="163286" y="857250"/>
            <a:ext cx="8760278"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Accessibility: Google Cloud </a:t>
            </a:r>
            <a:r>
              <a:rPr lang="en-US" sz="2000" dirty="0" err="1"/>
              <a:t>AutoML</a:t>
            </a:r>
            <a:r>
              <a:rPr lang="en-US" sz="2000" dirty="0"/>
              <a:t> is a cloud-based platform that offers both free and paid options.</a:t>
            </a:r>
          </a:p>
          <a:p>
            <a:pPr marL="285750" indent="-285750">
              <a:buFont typeface="Arial" panose="020B0604020202020204" pitchFamily="34" charset="0"/>
              <a:buChar char="•"/>
            </a:pPr>
            <a:r>
              <a:rPr lang="en-US" sz="2000" dirty="0"/>
              <a:t>Features: </a:t>
            </a:r>
            <a:r>
              <a:rPr lang="en-US" sz="2000" dirty="0" err="1"/>
              <a:t>AutoML</a:t>
            </a:r>
            <a:r>
              <a:rPr lang="en-US" sz="2000" dirty="0"/>
              <a:t> Vision, provided by Google Cloud </a:t>
            </a:r>
            <a:r>
              <a:rPr lang="en-US" sz="2000" dirty="0" err="1"/>
              <a:t>AutoML</a:t>
            </a:r>
            <a:r>
              <a:rPr lang="en-US" sz="2000" dirty="0"/>
              <a:t>, supports image classification, object detection, and image segmentation tasks. It offers powerful pre-trained models and allows customization for specific use cases.</a:t>
            </a:r>
          </a:p>
          <a:p>
            <a:pPr marL="285750" indent="-285750">
              <a:buFont typeface="Arial" panose="020B0604020202020204" pitchFamily="34" charset="0"/>
              <a:buChar char="•"/>
            </a:pPr>
            <a:r>
              <a:rPr lang="en-US" sz="2000" dirty="0"/>
              <a:t>Learning Resources: You can find detailed information about Google Cloud </a:t>
            </a:r>
            <a:r>
              <a:rPr lang="en-US" sz="2000" dirty="0" err="1"/>
              <a:t>AutoML</a:t>
            </a:r>
            <a:r>
              <a:rPr lang="en-US" sz="2000" dirty="0"/>
              <a:t> on the official Google Cloud </a:t>
            </a:r>
            <a:r>
              <a:rPr lang="en-US" sz="2000" dirty="0" err="1"/>
              <a:t>AutoML</a:t>
            </a:r>
            <a:r>
              <a:rPr lang="en-US" sz="2000" dirty="0"/>
              <a:t> documentation (</a:t>
            </a:r>
            <a:r>
              <a:rPr lang="en-US" sz="2000" dirty="0">
                <a:hlinkClick r:id="rId2"/>
              </a:rPr>
              <a:t>https://cloud.google.com/automl</a:t>
            </a:r>
            <a:r>
              <a:rPr lang="en-US" sz="2000" dirty="0"/>
              <a:t>) and tutorials.</a:t>
            </a:r>
          </a:p>
          <a:p>
            <a:pPr marL="285750" indent="-285750">
              <a:buFont typeface="Arial" panose="020B0604020202020204" pitchFamily="34" charset="0"/>
              <a:buChar char="•"/>
            </a:pPr>
            <a:r>
              <a:rPr lang="en-US" sz="2000" dirty="0"/>
              <a:t>Pros: Powerful and customizable, integrates well with Google Cloud ecosystem.</a:t>
            </a:r>
          </a:p>
          <a:p>
            <a:pPr marL="285750" indent="-285750">
              <a:buFont typeface="Arial" panose="020B0604020202020204" pitchFamily="34" charset="0"/>
              <a:buChar char="•"/>
            </a:pPr>
            <a:r>
              <a:rPr lang="en-US" sz="2000" dirty="0"/>
              <a:t>Cons: Cloud-based platform, paid options for certain features.</a:t>
            </a:r>
            <a:endParaRPr lang="en-IN" sz="2000" dirty="0"/>
          </a:p>
        </p:txBody>
      </p:sp>
      <p:pic>
        <p:nvPicPr>
          <p:cNvPr id="5" name="Picture 4">
            <a:extLst>
              <a:ext uri="{FF2B5EF4-FFF2-40B4-BE49-F238E27FC236}">
                <a16:creationId xmlns:a16="http://schemas.microsoft.com/office/drawing/2014/main" id="{CB3077CE-EC4E-CBFB-0D06-514C54FE1BFF}"/>
              </a:ext>
            </a:extLst>
          </p:cNvPr>
          <p:cNvPicPr>
            <a:picLocks noChangeAspect="1"/>
          </p:cNvPicPr>
          <p:nvPr/>
        </p:nvPicPr>
        <p:blipFill>
          <a:blip r:embed="rId3"/>
          <a:stretch>
            <a:fillRect/>
          </a:stretch>
        </p:blipFill>
        <p:spPr>
          <a:xfrm rot="5400000">
            <a:off x="4286248" y="310245"/>
            <a:ext cx="394521" cy="9320984"/>
          </a:xfrm>
          <a:prstGeom prst="rect">
            <a:avLst/>
          </a:prstGeom>
        </p:spPr>
      </p:pic>
    </p:spTree>
    <p:extLst>
      <p:ext uri="{BB962C8B-B14F-4D97-AF65-F5344CB8AC3E}">
        <p14:creationId xmlns:p14="http://schemas.microsoft.com/office/powerpoint/2010/main" val="2788466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CAC8040-8CE0-94CF-3ED3-FAE0F04996F7}"/>
              </a:ext>
            </a:extLst>
          </p:cNvPr>
          <p:cNvSpPr>
            <a:spLocks noGrp="1"/>
          </p:cNvSpPr>
          <p:nvPr>
            <p:ph type="title"/>
          </p:nvPr>
        </p:nvSpPr>
        <p:spPr>
          <a:xfrm>
            <a:off x="457200" y="411475"/>
            <a:ext cx="8238600" cy="572700"/>
          </a:xfrm>
        </p:spPr>
        <p:txBody>
          <a:bodyPr/>
          <a:lstStyle/>
          <a:p>
            <a:pPr algn="ctr"/>
            <a:r>
              <a:rPr lang="en-IN" dirty="0">
                <a:solidFill>
                  <a:srgbClr val="FF0000"/>
                </a:solidFill>
              </a:rPr>
              <a:t>Microsoft Azure </a:t>
            </a:r>
            <a:r>
              <a:rPr lang="en-IN" dirty="0" err="1">
                <a:solidFill>
                  <a:srgbClr val="FF0000"/>
                </a:solidFill>
              </a:rPr>
              <a:t>AutoML</a:t>
            </a:r>
            <a:endParaRPr lang="en-IN" dirty="0">
              <a:solidFill>
                <a:srgbClr val="FF0000"/>
              </a:solidFill>
            </a:endParaRPr>
          </a:p>
        </p:txBody>
      </p:sp>
      <p:sp>
        <p:nvSpPr>
          <p:cNvPr id="3" name="Text Placeholder 2">
            <a:extLst>
              <a:ext uri="{FF2B5EF4-FFF2-40B4-BE49-F238E27FC236}">
                <a16:creationId xmlns:a16="http://schemas.microsoft.com/office/drawing/2014/main" id="{D788FA2F-73D5-EE73-C6A8-A9B34CDDEAC1}"/>
              </a:ext>
            </a:extLst>
          </p:cNvPr>
          <p:cNvSpPr txBox="1">
            <a:spLocks/>
          </p:cNvSpPr>
          <p:nvPr/>
        </p:nvSpPr>
        <p:spPr>
          <a:xfrm>
            <a:off x="311700" y="1152475"/>
            <a:ext cx="8520600" cy="3416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latin typeface="+mn-lt"/>
              </a:rPr>
              <a:t>Accessibility: Microsoft Azure AutoML is a cloud-based platform that offers both free and paid options.</a:t>
            </a:r>
          </a:p>
          <a:p>
            <a:r>
              <a:rPr lang="en-US" sz="2000">
                <a:latin typeface="+mn-lt"/>
              </a:rPr>
              <a:t>Features: Azure AutoML provides image classification and object detection capabilities. It offers pre-trained models and enables customization and transfer learning.</a:t>
            </a:r>
          </a:p>
          <a:p>
            <a:r>
              <a:rPr lang="en-US" sz="2000">
                <a:latin typeface="+mn-lt"/>
              </a:rPr>
              <a:t>Learning Resources: Microsoft provides comprehensive documentation, tutorials, and examples on the Azure AutoML website (</a:t>
            </a:r>
            <a:r>
              <a:rPr lang="en-US" sz="2000">
                <a:latin typeface="+mn-lt"/>
                <a:hlinkClick r:id="rId5"/>
              </a:rPr>
              <a:t>https://azure.microsoft.com/en-us/services/automl/).</a:t>
            </a:r>
            <a:endParaRPr lang="en-US" sz="2000">
              <a:latin typeface="+mn-lt"/>
            </a:endParaRPr>
          </a:p>
          <a:p>
            <a:r>
              <a:rPr lang="en-US" sz="2000">
                <a:latin typeface="+mn-lt"/>
              </a:rPr>
              <a:t>Pros: Integration with Azure ecosystem, customization options.</a:t>
            </a:r>
          </a:p>
          <a:p>
            <a:r>
              <a:rPr lang="en-US" sz="2000">
                <a:latin typeface="+mn-lt"/>
              </a:rPr>
              <a:t>Cons: Cloud-based platform, paid options for certain features.</a:t>
            </a:r>
            <a:endParaRPr lang="en-IN" sz="2000" dirty="0">
              <a:latin typeface="+mn-lt"/>
            </a:endParaRPr>
          </a:p>
        </p:txBody>
      </p:sp>
      <p:pic>
        <p:nvPicPr>
          <p:cNvPr id="4" name="Picture 3">
            <a:extLst>
              <a:ext uri="{FF2B5EF4-FFF2-40B4-BE49-F238E27FC236}">
                <a16:creationId xmlns:a16="http://schemas.microsoft.com/office/drawing/2014/main" id="{CE0CA324-842F-4F45-5376-BACDF5CEBB86}"/>
              </a:ext>
            </a:extLst>
          </p:cNvPr>
          <p:cNvPicPr>
            <a:picLocks noChangeAspect="1"/>
          </p:cNvPicPr>
          <p:nvPr/>
        </p:nvPicPr>
        <p:blipFill>
          <a:blip r:embed="rId3"/>
          <a:stretch>
            <a:fillRect/>
          </a:stretch>
        </p:blipFill>
        <p:spPr>
          <a:xfrm rot="5400000">
            <a:off x="4286248" y="310245"/>
            <a:ext cx="394521" cy="9320984"/>
          </a:xfrm>
          <a:prstGeom prst="rect">
            <a:avLst/>
          </a:prstGeom>
        </p:spPr>
      </p:pic>
    </p:spTree>
    <p:extLst>
      <p:ext uri="{BB962C8B-B14F-4D97-AF65-F5344CB8AC3E}">
        <p14:creationId xmlns:p14="http://schemas.microsoft.com/office/powerpoint/2010/main" val="3222705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0D7350D1-CC98-9710-3AC7-DF517B4B5ABD}"/>
              </a:ext>
            </a:extLst>
          </p:cNvPr>
          <p:cNvSpPr txBox="1">
            <a:spLocks/>
          </p:cNvSpPr>
          <p:nvPr/>
        </p:nvSpPr>
        <p:spPr>
          <a:xfrm>
            <a:off x="457200" y="0"/>
            <a:ext cx="5221500" cy="746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IN" dirty="0" err="1">
                <a:solidFill>
                  <a:srgbClr val="FF0000"/>
                </a:solidFill>
              </a:rPr>
              <a:t>AutoKeras</a:t>
            </a:r>
            <a:endParaRPr lang="en-IN" dirty="0"/>
          </a:p>
        </p:txBody>
      </p:sp>
      <p:sp>
        <p:nvSpPr>
          <p:cNvPr id="3" name="Subtitle 2">
            <a:extLst>
              <a:ext uri="{FF2B5EF4-FFF2-40B4-BE49-F238E27FC236}">
                <a16:creationId xmlns:a16="http://schemas.microsoft.com/office/drawing/2014/main" id="{EB525E16-8595-58F1-C704-6E3A785431CD}"/>
              </a:ext>
            </a:extLst>
          </p:cNvPr>
          <p:cNvSpPr txBox="1">
            <a:spLocks/>
          </p:cNvSpPr>
          <p:nvPr/>
        </p:nvSpPr>
        <p:spPr>
          <a:xfrm>
            <a:off x="304800" y="746125"/>
            <a:ext cx="8610600" cy="4267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07000"/>
              </a:lnSpc>
              <a:spcAft>
                <a:spcPts val="800"/>
              </a:spcAft>
              <a:buFont typeface="Arial" panose="020B0604020202020204" pitchFamily="34" charset="0"/>
              <a:buChar char="•"/>
            </a:pPr>
            <a:r>
              <a:rPr lang="en-IN" sz="1800">
                <a:latin typeface="MinionPro-Regular"/>
                <a:ea typeface="Calibri" panose="020F0502020204030204" pitchFamily="34" charset="0"/>
                <a:cs typeface="MinionPro-Regular"/>
              </a:rPr>
              <a:t>Is a </a:t>
            </a:r>
            <a:r>
              <a:rPr lang="en-IN" sz="1800" b="1">
                <a:latin typeface="MinionPro-Bold"/>
                <a:ea typeface="Calibri" panose="020F0502020204030204" pitchFamily="34" charset="0"/>
                <a:cs typeface="MinionPro-Bold"/>
              </a:rPr>
              <a:t>ML </a:t>
            </a:r>
            <a:r>
              <a:rPr lang="en-IN" sz="1800">
                <a:latin typeface="MinionPro-Regular"/>
                <a:ea typeface="Calibri" panose="020F0502020204030204" pitchFamily="34" charset="0"/>
                <a:cs typeface="MinionPro-Regular"/>
              </a:rPr>
              <a:t>(</a:t>
            </a:r>
            <a:r>
              <a:rPr lang="en-IN" sz="1800" b="1">
                <a:latin typeface="MinionPro-Bold"/>
                <a:ea typeface="Calibri" panose="020F0502020204030204" pitchFamily="34" charset="0"/>
                <a:cs typeface="MinionPro-Bold"/>
              </a:rPr>
              <a:t>ML</a:t>
            </a:r>
            <a:r>
              <a:rPr lang="en-IN" sz="1800">
                <a:latin typeface="MinionPro-Regular"/>
                <a:ea typeface="Calibri" panose="020F0502020204030204" pitchFamily="34" charset="0"/>
                <a:cs typeface="MinionPro-Regular"/>
              </a:rPr>
              <a:t>) automation framework based on </a:t>
            </a:r>
            <a:r>
              <a:rPr lang="en-IN" sz="1800" b="1">
                <a:latin typeface="MinionPro-Bold"/>
                <a:ea typeface="Calibri" panose="020F0502020204030204" pitchFamily="34" charset="0"/>
                <a:cs typeface="MinionPro-Bold"/>
              </a:rPr>
              <a:t>Keras</a:t>
            </a:r>
            <a:r>
              <a:rPr lang="en-IN" sz="1800">
                <a:latin typeface="MinionPro-Regular"/>
                <a:ea typeface="Calibri" panose="020F0502020204030204" pitchFamily="34" charset="0"/>
                <a:cs typeface="MinionPro-Regular"/>
              </a:rPr>
              <a:t>, a widely known neural network library based on </a:t>
            </a:r>
            <a:r>
              <a:rPr lang="en-IN" sz="1800" b="1">
                <a:latin typeface="MinionPro-Bold"/>
                <a:ea typeface="Calibri" panose="020F0502020204030204" pitchFamily="34" charset="0"/>
                <a:cs typeface="MinionPro-Bold"/>
              </a:rPr>
              <a:t>TensorFlow</a:t>
            </a:r>
            <a:r>
              <a:rPr lang="en-IN" sz="1800">
                <a:latin typeface="MinionPro-Regular"/>
                <a:ea typeface="Calibri" panose="020F0502020204030204" pitchFamily="34" charset="0"/>
                <a:cs typeface="MinionPro-Regular"/>
              </a:rPr>
              <a:t>,which provides high-level building blocks for developing DL models.</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800">
                <a:latin typeface="MinionPro-Regular"/>
                <a:ea typeface="Calibri" panose="020F0502020204030204" pitchFamily="34" charset="0"/>
                <a:cs typeface="MinionPro-Regular"/>
              </a:rPr>
              <a:t>It uses Deep Learning (DL) ,which is a subset of Machine Learning which is used to extract patterns from the data by implementing Successive layers that are responsible for extracting relevant features. It is a multistage learning patterns from the data .</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1800">
                <a:latin typeface="MinionPro-Regular"/>
                <a:ea typeface="Calibri" panose="020F0502020204030204" pitchFamily="34" charset="0"/>
                <a:cs typeface="MinionPro-Regular"/>
              </a:rPr>
              <a:t>AutoKeras is an open source AutoML framework that allows a non-ML expert to create high-performance models in a simple way.</a:t>
            </a:r>
          </a:p>
          <a:p>
            <a:pPr marL="285750" indent="-285750">
              <a:lnSpc>
                <a:spcPct val="107000"/>
              </a:lnSpc>
              <a:spcAft>
                <a:spcPts val="800"/>
              </a:spcAft>
              <a:buFont typeface="Arial" panose="020B0604020202020204" pitchFamily="34" charset="0"/>
              <a:buChar char="•"/>
            </a:pPr>
            <a:r>
              <a:rPr lang="en-IN" sz="1800">
                <a:latin typeface="MinionPro-Regular"/>
                <a:ea typeface="Calibri" panose="020F0502020204030204" pitchFamily="34" charset="0"/>
                <a:cs typeface="MinionPro-Regular"/>
              </a:rPr>
              <a:t>Even we have many other Auto-ML cloud  platforms like (Google,Microsoft,Amazon,IBM).Many of them are not freely accessible. But   Autokeras is an AutoML system based on Keras open source developed by Data Lab at Texas A&amp;M university .</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70514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03" name="Google Shape;203;p16"/>
          <p:cNvSpPr txBox="1">
            <a:spLocks noGrp="1"/>
          </p:cNvSpPr>
          <p:nvPr>
            <p:ph type="title"/>
          </p:nvPr>
        </p:nvSpPr>
        <p:spPr>
          <a:xfrm>
            <a:off x="452550" y="128263"/>
            <a:ext cx="8238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err="1">
                <a:solidFill>
                  <a:srgbClr val="FF0000"/>
                </a:solidFill>
                <a:latin typeface="+mj-lt"/>
              </a:rPr>
              <a:t>Abstact</a:t>
            </a:r>
            <a:endParaRPr b="1" dirty="0">
              <a:solidFill>
                <a:srgbClr val="FF0000"/>
              </a:solidFill>
              <a:latin typeface="+mj-lt"/>
            </a:endParaRPr>
          </a:p>
        </p:txBody>
      </p:sp>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1531525-C8AA-DB40-363F-C4C8FE053B61}"/>
              </a:ext>
            </a:extLst>
          </p:cNvPr>
          <p:cNvSpPr txBox="1"/>
          <p:nvPr/>
        </p:nvSpPr>
        <p:spPr>
          <a:xfrm>
            <a:off x="165004" y="700963"/>
            <a:ext cx="8807115" cy="1477328"/>
          </a:xfrm>
          <a:prstGeom prst="rect">
            <a:avLst/>
          </a:prstGeom>
          <a:noFill/>
        </p:spPr>
        <p:txBody>
          <a:bodyPr wrap="square" rtlCol="0">
            <a:spAutoFit/>
          </a:bodyPr>
          <a:lstStyle/>
          <a:p>
            <a:r>
              <a:rPr lang="en-IN" dirty="0"/>
              <a:t>-</a:t>
            </a:r>
            <a:r>
              <a:rPr lang="en-IN" b="1" i="1" dirty="0">
                <a:latin typeface="+mn-lt"/>
              </a:rPr>
              <a:t>The Aim of Project is to explore Possibility of use of LED </a:t>
            </a:r>
            <a:r>
              <a:rPr lang="en-US" sz="1800" b="1" i="1" strike="noStrike" baseline="0" dirty="0">
                <a:latin typeface="+mn-lt"/>
              </a:rPr>
              <a:t>lights as a means of transmitting data via Li-Fi technology</a:t>
            </a:r>
          </a:p>
          <a:p>
            <a:pPr algn="l"/>
            <a:r>
              <a:rPr lang="en-US" sz="1800" b="1" i="1" dirty="0">
                <a:latin typeface="+mn-lt"/>
              </a:rPr>
              <a:t>-</a:t>
            </a:r>
            <a:r>
              <a:rPr lang="en-US" sz="1800" b="1" i="1" u="none" strike="noStrike" baseline="0" dirty="0">
                <a:latin typeface="NimbusRomNo9L-Medi"/>
              </a:rPr>
              <a:t>The data is captured by an Android smartphone camera, while the LED transmitter is implemented through PSoC-4.</a:t>
            </a:r>
            <a:r>
              <a:rPr lang="en-IN" sz="1800" b="1" i="1" u="none" strike="noStrike" baseline="0" dirty="0">
                <a:latin typeface="NimbusRomNo9L-Medi"/>
              </a:rPr>
              <a:t> The camera </a:t>
            </a:r>
            <a:r>
              <a:rPr lang="en-US" sz="1800" b="1" i="1" u="none" strike="noStrike" baseline="0" dirty="0">
                <a:latin typeface="NimbusRomNo9L-Medi"/>
              </a:rPr>
              <a:t>captures the subtle changes in the state of the LED light.</a:t>
            </a:r>
            <a:r>
              <a:rPr lang="en-IN" sz="1800" b="1" i="1" dirty="0">
                <a:latin typeface="NimbusRomNo9L-Medi"/>
              </a:rPr>
              <a:t>I</a:t>
            </a:r>
            <a:r>
              <a:rPr lang="en-IN" sz="1800" b="1" i="1" u="none" strike="noStrike" baseline="0" dirty="0">
                <a:latin typeface="NimbusRomNo9L-Medi"/>
              </a:rPr>
              <a:t>mages are used </a:t>
            </a:r>
            <a:r>
              <a:rPr lang="en-US" sz="1800" b="1" i="1" u="none" strike="noStrike" baseline="0" dirty="0">
                <a:latin typeface="NimbusRomNo9L-Medi"/>
              </a:rPr>
              <a:t>to determine the presence or absence of the ON/OFF condition</a:t>
            </a:r>
            <a:endParaRPr lang="en-IN" b="1" i="1" dirty="0">
              <a:latin typeface="+mn-lt"/>
            </a:endParaRPr>
          </a:p>
        </p:txBody>
      </p:sp>
      <p:sp>
        <p:nvSpPr>
          <p:cNvPr id="3" name="TextBox 2">
            <a:extLst>
              <a:ext uri="{FF2B5EF4-FFF2-40B4-BE49-F238E27FC236}">
                <a16:creationId xmlns:a16="http://schemas.microsoft.com/office/drawing/2014/main" id="{4AF0BE2E-59C4-16DA-429B-C106B808574C}"/>
              </a:ext>
            </a:extLst>
          </p:cNvPr>
          <p:cNvSpPr txBox="1"/>
          <p:nvPr/>
        </p:nvSpPr>
        <p:spPr>
          <a:xfrm>
            <a:off x="165004" y="2178291"/>
            <a:ext cx="8807115" cy="1938992"/>
          </a:xfrm>
          <a:prstGeom prst="rect">
            <a:avLst/>
          </a:prstGeom>
          <a:noFill/>
        </p:spPr>
        <p:txBody>
          <a:bodyPr wrap="square" rtlCol="0">
            <a:spAutoFit/>
          </a:bodyPr>
          <a:lstStyle/>
          <a:p>
            <a:r>
              <a:rPr lang="en-IN" sz="3200" dirty="0"/>
              <a:t>                               </a:t>
            </a:r>
            <a:r>
              <a:rPr lang="en-IN" sz="3200" i="1" dirty="0">
                <a:solidFill>
                  <a:srgbClr val="FF0000"/>
                </a:solidFill>
              </a:rPr>
              <a:t>Agenda</a:t>
            </a:r>
          </a:p>
          <a:p>
            <a:r>
              <a:rPr lang="en-IN" sz="3200" i="1" dirty="0">
                <a:solidFill>
                  <a:srgbClr val="FF0000"/>
                </a:solidFill>
              </a:rPr>
              <a:t>-</a:t>
            </a:r>
            <a:r>
              <a:rPr lang="en-IN" sz="2800" b="1" i="1" dirty="0">
                <a:solidFill>
                  <a:schemeClr val="tx1">
                    <a:lumMod val="95000"/>
                    <a:lumOff val="5000"/>
                  </a:schemeClr>
                </a:solidFill>
              </a:rPr>
              <a:t>Different Methods to detect ON/OFF state of LED Image</a:t>
            </a:r>
          </a:p>
          <a:p>
            <a:r>
              <a:rPr lang="en-IN" sz="2800" b="1" i="1" dirty="0">
                <a:solidFill>
                  <a:schemeClr val="tx1">
                    <a:lumMod val="95000"/>
                    <a:lumOff val="5000"/>
                  </a:schemeClr>
                </a:solidFill>
              </a:rPr>
              <a:t>-Auto-ML Packages for Image Classification</a:t>
            </a:r>
          </a:p>
        </p:txBody>
      </p:sp>
    </p:spTree>
    <p:extLst>
      <p:ext uri="{BB962C8B-B14F-4D97-AF65-F5344CB8AC3E}">
        <p14:creationId xmlns:p14="http://schemas.microsoft.com/office/powerpoint/2010/main" val="328601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E3401F95-BE0A-B095-4B51-A6F3BA1F6170}"/>
              </a:ext>
            </a:extLst>
          </p:cNvPr>
          <p:cNvSpPr txBox="1">
            <a:spLocks/>
          </p:cNvSpPr>
          <p:nvPr/>
        </p:nvSpPr>
        <p:spPr>
          <a:xfrm>
            <a:off x="457200" y="264378"/>
            <a:ext cx="6934200" cy="685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IN" dirty="0">
                <a:solidFill>
                  <a:srgbClr val="FF0000"/>
                </a:solidFill>
              </a:rPr>
              <a:t>Why </a:t>
            </a:r>
            <a:r>
              <a:rPr lang="en-IN" dirty="0" err="1">
                <a:solidFill>
                  <a:srgbClr val="FF0000"/>
                </a:solidFill>
              </a:rPr>
              <a:t>Autokeras</a:t>
            </a:r>
            <a:r>
              <a:rPr lang="en-IN" dirty="0">
                <a:solidFill>
                  <a:srgbClr val="FF0000"/>
                </a:solidFill>
              </a:rPr>
              <a:t>:</a:t>
            </a:r>
          </a:p>
        </p:txBody>
      </p:sp>
      <p:sp>
        <p:nvSpPr>
          <p:cNvPr id="3" name="Subtitle 2">
            <a:extLst>
              <a:ext uri="{FF2B5EF4-FFF2-40B4-BE49-F238E27FC236}">
                <a16:creationId xmlns:a16="http://schemas.microsoft.com/office/drawing/2014/main" id="{EE5765EA-526A-E153-73B4-003489A5968F}"/>
              </a:ext>
            </a:extLst>
          </p:cNvPr>
          <p:cNvSpPr txBox="1">
            <a:spLocks/>
          </p:cNvSpPr>
          <p:nvPr/>
        </p:nvSpPr>
        <p:spPr>
          <a:xfrm>
            <a:off x="228600" y="974725"/>
            <a:ext cx="8763000" cy="3962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07000"/>
              </a:lnSpc>
              <a:spcAft>
                <a:spcPts val="800"/>
              </a:spcAft>
              <a:buFont typeface="Arial" panose="020B0604020202020204" pitchFamily="34" charset="0"/>
              <a:buChar char="•"/>
            </a:pPr>
            <a:r>
              <a:rPr lang="en-IN" sz="1800">
                <a:latin typeface="MinionPro-Regular"/>
                <a:ea typeface="Calibri" panose="020F0502020204030204" pitchFamily="34" charset="0"/>
                <a:cs typeface="MinionPro-Regular"/>
              </a:rPr>
              <a:t>It has a clear and intuitive </a:t>
            </a:r>
            <a:r>
              <a:rPr lang="en-IN" sz="1800" b="1">
                <a:latin typeface="MinionPro-Bold"/>
                <a:ea typeface="Calibri" panose="020F0502020204030204" pitchFamily="34" charset="0"/>
                <a:cs typeface="MinionPro-Bold"/>
              </a:rPr>
              <a:t>application programming interface </a:t>
            </a:r>
            <a:r>
              <a:rPr lang="en-IN" sz="1800">
                <a:latin typeface="MinionPro-Regular"/>
                <a:ea typeface="Calibri" panose="020F0502020204030204" pitchFamily="34" charset="0"/>
                <a:cs typeface="MinionPro-Regular"/>
              </a:rPr>
              <a:t>(</a:t>
            </a:r>
            <a:r>
              <a:rPr lang="en-IN" sz="1800" b="1">
                <a:latin typeface="MinionPro-Bold"/>
                <a:ea typeface="Calibri" panose="020F0502020204030204" pitchFamily="34" charset="0"/>
                <a:cs typeface="MinionPro-Bold"/>
              </a:rPr>
              <a:t>API</a:t>
            </a:r>
            <a:r>
              <a:rPr lang="en-IN" sz="1800">
                <a:latin typeface="MinionPro-Regular"/>
                <a:ea typeface="Calibri" panose="020F0502020204030204" pitchFamily="34" charset="0"/>
                <a:cs typeface="MinionPro-Regular"/>
              </a:rPr>
              <a:t>) based on the</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a:latin typeface="MinionPro-Regular"/>
                <a:ea typeface="Calibri" panose="020F0502020204030204" pitchFamily="34" charset="0"/>
                <a:cs typeface="MinionPro-Regular"/>
              </a:rPr>
              <a:t>Keras API. Users without programming experience can easily learn how to use it,</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a:latin typeface="MinionPro-Regular"/>
                <a:ea typeface="Calibri" panose="020F0502020204030204" pitchFamily="34" charset="0"/>
                <a:cs typeface="MinionPro-Regular"/>
              </a:rPr>
              <a:t>but it also allows advanced users to adjust lower-level system parameters.</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a:latin typeface="MinionPro-Regular"/>
                <a:ea typeface="Calibri" panose="020F0502020204030204" pitchFamily="34" charset="0"/>
                <a:cs typeface="MinionPro-Regular"/>
              </a:rPr>
              <a:t>• It can work both locally and in the cloud.</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a:latin typeface="MinionPro-Regular"/>
                <a:ea typeface="Calibri" panose="020F0502020204030204" pitchFamily="34" charset="0"/>
                <a:cs typeface="MinionPro-Regular"/>
              </a:rPr>
              <a:t>• It is based on a dynamic configuration that adapts the size of the neural architecture</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a:latin typeface="MinionPro-Regular"/>
                <a:ea typeface="Calibri" panose="020F0502020204030204" pitchFamily="34" charset="0"/>
                <a:cs typeface="MinionPro-Regular"/>
              </a:rPr>
              <a:t>in the function of the </a:t>
            </a:r>
            <a:r>
              <a:rPr lang="en-IN" sz="1800" b="1">
                <a:latin typeface="MinionPro-Bold"/>
                <a:ea typeface="Calibri" panose="020F0502020204030204" pitchFamily="34" charset="0"/>
                <a:cs typeface="MinionPro-Bold"/>
              </a:rPr>
              <a:t>graphics processing unit </a:t>
            </a:r>
            <a:r>
              <a:rPr lang="en-IN" sz="1800">
                <a:latin typeface="MinionPro-Regular"/>
                <a:ea typeface="Calibri" panose="020F0502020204030204" pitchFamily="34" charset="0"/>
                <a:cs typeface="MinionPro-Regular"/>
              </a:rPr>
              <a:t>(</a:t>
            </a:r>
            <a:r>
              <a:rPr lang="en-IN" sz="1800" b="1">
                <a:latin typeface="MinionPro-Bold"/>
                <a:ea typeface="Calibri" panose="020F0502020204030204" pitchFamily="34" charset="0"/>
                <a:cs typeface="MinionPro-Bold"/>
              </a:rPr>
              <a:t>GPU</a:t>
            </a:r>
            <a:r>
              <a:rPr lang="en-IN" sz="1800">
                <a:latin typeface="MinionPro-Regular"/>
                <a:ea typeface="Calibri" panose="020F0502020204030204" pitchFamily="34" charset="0"/>
                <a:cs typeface="MinionPro-Regular"/>
              </a:rPr>
              <a:t>) memory available on the</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a:latin typeface="MinionPro-Regular"/>
                <a:ea typeface="Calibri" panose="020F0502020204030204" pitchFamily="34" charset="0"/>
                <a:cs typeface="MinionPro-Regular"/>
              </a:rPr>
              <a:t>local system.</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a:latin typeface="MinionPro-Regular"/>
                <a:ea typeface="Calibri" panose="020F0502020204030204" pitchFamily="34" charset="0"/>
                <a:cs typeface="MinionPro-Regular"/>
              </a:rPr>
              <a:t>• It is actively developed and maintained by the open-source community.</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a:latin typeface="MinionPro-Regular"/>
                <a:ea typeface="Calibri" panose="020F0502020204030204" pitchFamily="34" charset="0"/>
                <a:cs typeface="MinionPro-Regular"/>
              </a:rPr>
              <a:t> </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99211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F55BAA9E-5FBA-88C0-2580-E9C2F361E75D}"/>
              </a:ext>
            </a:extLst>
          </p:cNvPr>
          <p:cNvSpPr txBox="1">
            <a:spLocks/>
          </p:cNvSpPr>
          <p:nvPr/>
        </p:nvSpPr>
        <p:spPr>
          <a:xfrm>
            <a:off x="152400" y="5092"/>
            <a:ext cx="7467600" cy="60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IN" dirty="0">
                <a:solidFill>
                  <a:srgbClr val="FF0000"/>
                </a:solidFill>
                <a:latin typeface="MinionPro-Regular"/>
                <a:ea typeface="Calibri" panose="020F0502020204030204" pitchFamily="34" charset="0"/>
                <a:cs typeface="MinionPro-Regular"/>
              </a:rPr>
              <a:t>Automating the Machine Learning </a:t>
            </a:r>
            <a:endParaRPr lang="en-IN" dirty="0">
              <a:solidFill>
                <a:srgbClr val="FF0000"/>
              </a:solidFill>
            </a:endParaRPr>
          </a:p>
        </p:txBody>
      </p:sp>
      <p:sp>
        <p:nvSpPr>
          <p:cNvPr id="3" name="Subtitle 2">
            <a:extLst>
              <a:ext uri="{FF2B5EF4-FFF2-40B4-BE49-F238E27FC236}">
                <a16:creationId xmlns:a16="http://schemas.microsoft.com/office/drawing/2014/main" id="{C829E8CD-D8DB-11D8-91A2-C2C0F32F881C}"/>
              </a:ext>
            </a:extLst>
          </p:cNvPr>
          <p:cNvSpPr txBox="1">
            <a:spLocks/>
          </p:cNvSpPr>
          <p:nvPr/>
        </p:nvSpPr>
        <p:spPr>
          <a:xfrm>
            <a:off x="152400" y="618272"/>
            <a:ext cx="8839200" cy="4419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pPr>
            <a:r>
              <a:rPr lang="en-IN" dirty="0">
                <a:latin typeface="MinionPro-Regular"/>
                <a:ea typeface="Calibri" panose="020F0502020204030204" pitchFamily="34" charset="0"/>
                <a:cs typeface="MinionPro-Regular"/>
              </a:rPr>
              <a:t>Automating the machine learning pipeline involves automating a series of processes such</a:t>
            </a:r>
            <a:r>
              <a:rPr lang="en-IN" kern="100"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MinionPro-Regular"/>
                <a:ea typeface="Calibri" panose="020F0502020204030204" pitchFamily="34" charset="0"/>
                <a:cs typeface="MinionPro-Regular"/>
              </a:rPr>
              <a:t>as </a:t>
            </a:r>
            <a:r>
              <a:rPr lang="en-IN" b="1" dirty="0">
                <a:latin typeface="MinionPro-Bold"/>
                <a:ea typeface="Calibri" panose="020F0502020204030204" pitchFamily="34" charset="0"/>
                <a:cs typeface="MinionPro-Bold"/>
              </a:rPr>
              <a:t>data exploration</a:t>
            </a:r>
            <a:r>
              <a:rPr lang="en-IN" dirty="0">
                <a:latin typeface="MinionPro-Regular"/>
                <a:ea typeface="Calibri" panose="020F0502020204030204" pitchFamily="34" charset="0"/>
                <a:cs typeface="MinionPro-Regular"/>
              </a:rPr>
              <a:t>, </a:t>
            </a:r>
            <a:r>
              <a:rPr lang="en-IN" b="1" dirty="0">
                <a:latin typeface="MinionPro-Bold"/>
                <a:ea typeface="Calibri" panose="020F0502020204030204" pitchFamily="34" charset="0"/>
                <a:cs typeface="MinionPro-Bold"/>
              </a:rPr>
              <a:t>data preprocessing</a:t>
            </a:r>
            <a:r>
              <a:rPr lang="en-IN" dirty="0">
                <a:latin typeface="MinionPro-Regular"/>
                <a:ea typeface="Calibri" panose="020F0502020204030204" pitchFamily="34" charset="0"/>
                <a:cs typeface="MinionPro-Regular"/>
              </a:rPr>
              <a:t>, </a:t>
            </a:r>
            <a:r>
              <a:rPr lang="en-IN" b="1" dirty="0">
                <a:latin typeface="MinionPro-Bold"/>
                <a:ea typeface="Calibri" panose="020F0502020204030204" pitchFamily="34" charset="0"/>
                <a:cs typeface="MinionPro-Bold"/>
              </a:rPr>
              <a:t>feature engineering</a:t>
            </a:r>
            <a:r>
              <a:rPr lang="en-IN" dirty="0">
                <a:latin typeface="MinionPro-Regular"/>
                <a:ea typeface="Calibri" panose="020F0502020204030204" pitchFamily="34" charset="0"/>
                <a:cs typeface="MinionPro-Regular"/>
              </a:rPr>
              <a:t>, </a:t>
            </a:r>
            <a:r>
              <a:rPr lang="en-IN" b="1" dirty="0">
                <a:latin typeface="MinionPro-Bold"/>
                <a:ea typeface="Calibri" panose="020F0502020204030204" pitchFamily="34" charset="0"/>
                <a:cs typeface="MinionPro-Bold"/>
              </a:rPr>
              <a:t>algorithm </a:t>
            </a:r>
            <a:r>
              <a:rPr lang="en-IN" b="1" dirty="0" err="1">
                <a:latin typeface="MinionPro-Bold"/>
                <a:ea typeface="Calibri" panose="020F0502020204030204" pitchFamily="34" charset="0"/>
                <a:cs typeface="MinionPro-Bold"/>
              </a:rPr>
              <a:t>selection</a:t>
            </a:r>
            <a:r>
              <a:rPr lang="en-IN" dirty="0" err="1">
                <a:latin typeface="MinionPro-Regular"/>
                <a:ea typeface="Calibri" panose="020F0502020204030204" pitchFamily="34" charset="0"/>
                <a:cs typeface="MinionPro-Regular"/>
              </a:rPr>
              <a:t>,</a:t>
            </a:r>
            <a:r>
              <a:rPr lang="en-IN" b="1" dirty="0" err="1">
                <a:latin typeface="MinionPro-Bold"/>
                <a:ea typeface="Calibri" panose="020F0502020204030204" pitchFamily="34" charset="0"/>
                <a:cs typeface="MinionPro-Bold"/>
              </a:rPr>
              <a:t>model</a:t>
            </a:r>
            <a:r>
              <a:rPr lang="en-IN" b="1" dirty="0">
                <a:latin typeface="MinionPro-Bold"/>
                <a:ea typeface="Calibri" panose="020F0502020204030204" pitchFamily="34" charset="0"/>
                <a:cs typeface="MinionPro-Bold"/>
              </a:rPr>
              <a:t> training</a:t>
            </a:r>
            <a:r>
              <a:rPr lang="en-IN" dirty="0">
                <a:latin typeface="MinionPro-Regular"/>
                <a:ea typeface="Calibri" panose="020F0502020204030204" pitchFamily="34" charset="0"/>
                <a:cs typeface="MinionPro-Regular"/>
              </a:rPr>
              <a:t>, and </a:t>
            </a:r>
            <a:r>
              <a:rPr lang="en-IN" b="1" dirty="0">
                <a:latin typeface="MinionPro-Bold"/>
                <a:ea typeface="Calibri" panose="020F0502020204030204" pitchFamily="34" charset="0"/>
                <a:cs typeface="MinionPro-Bold"/>
              </a:rPr>
              <a:t>hyperparameter tuning</a:t>
            </a:r>
            <a:r>
              <a:rPr lang="en-IN" dirty="0">
                <a:latin typeface="MinionPro-Regular"/>
                <a:ea typeface="Calibri" panose="020F0502020204030204" pitchFamily="34" charset="0"/>
                <a:cs typeface="MinionPro-Regular"/>
              </a:rPr>
              <a:t>.</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Aft>
                <a:spcPts val="800"/>
              </a:spcAft>
            </a:pPr>
            <a:r>
              <a:rPr lang="en-IN" dirty="0">
                <a:latin typeface="MinionPro-Regular"/>
                <a:ea typeface="Calibri" panose="020F0502020204030204" pitchFamily="34" charset="0"/>
                <a:cs typeface="MinionPro-Regular"/>
              </a:rPr>
              <a:t>The digit images were stored in NumPy matrices, also called tensors. </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Aft>
                <a:spcPts val="800"/>
              </a:spcAft>
            </a:pPr>
            <a:r>
              <a:rPr lang="en-IN" dirty="0">
                <a:latin typeface="MinionPro-Regular"/>
                <a:ea typeface="Calibri" panose="020F0502020204030204" pitchFamily="34" charset="0"/>
                <a:cs typeface="MinionPro-Regular"/>
              </a:rPr>
              <a:t>These tensors are the basic data structures for machine learning models.</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Aft>
                <a:spcPts val="800"/>
              </a:spcAft>
            </a:pPr>
            <a:r>
              <a:rPr lang="en-IN" dirty="0">
                <a:latin typeface="MinionPro-Regular"/>
                <a:ea typeface="Calibri" panose="020F0502020204030204" pitchFamily="34" charset="0"/>
                <a:cs typeface="MinionPro-Regular"/>
              </a:rPr>
              <a:t>                                          </a:t>
            </a:r>
            <a:r>
              <a:rPr lang="en-IN" b="1" dirty="0">
                <a:solidFill>
                  <a:srgbClr val="FF0000"/>
                </a:solidFill>
                <a:latin typeface="MinionPro-Regular"/>
                <a:ea typeface="Calibri" panose="020F0502020204030204" pitchFamily="34" charset="0"/>
                <a:cs typeface="MinionPro-Regular"/>
              </a:rPr>
              <a:t>TENSOR</a:t>
            </a:r>
            <a:endParaRPr lang="en-IN" kern="1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dirty="0">
                <a:latin typeface="MinionPro-Regular"/>
                <a:ea typeface="Calibri" panose="020F0502020204030204" pitchFamily="34" charset="0"/>
                <a:cs typeface="MinionPro-Regular"/>
              </a:rPr>
              <a:t>A tensor is basically a multi-dimensional array of numbers, usually floating-point</a:t>
            </a:r>
            <a:r>
              <a:rPr lang="en-IN" kern="100"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MinionPro-Regular"/>
                <a:ea typeface="Calibri" panose="020F0502020204030204" pitchFamily="34" charset="0"/>
                <a:cs typeface="MinionPro-Regular"/>
              </a:rPr>
              <a:t>numbers of N dimensions</a:t>
            </a:r>
            <a:r>
              <a:rPr lang="en-IN" kern="100" dirty="0">
                <a:latin typeface="Calibri" panose="020F0502020204030204" pitchFamily="34" charset="0"/>
                <a:ea typeface="Calibri" panose="020F0502020204030204" pitchFamily="34" charset="0"/>
                <a:cs typeface="Times New Roman" panose="02020603050405020304" pitchFamily="18" charset="0"/>
              </a:rPr>
              <a:t> </a:t>
            </a:r>
          </a:p>
          <a:p>
            <a:pPr>
              <a:spcAft>
                <a:spcPts val="800"/>
              </a:spcAft>
            </a:pPr>
            <a:r>
              <a:rPr lang="en-IN" dirty="0">
                <a:latin typeface="MinionPro-Regular"/>
                <a:ea typeface="Calibri" panose="020F0502020204030204" pitchFamily="34" charset="0"/>
                <a:cs typeface="MinionPro-Regular"/>
              </a:rPr>
              <a:t>A tensor is defined by three key attributes:</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b="1" dirty="0">
                <a:latin typeface="MinionPro-Bold"/>
                <a:ea typeface="Calibri" panose="020F0502020204030204" pitchFamily="34" charset="0"/>
                <a:cs typeface="MinionPro-Bold"/>
              </a:rPr>
              <a:t>Rank (axes number)</a:t>
            </a:r>
            <a:r>
              <a:rPr lang="en-IN" dirty="0">
                <a:latin typeface="MinionPro-Regular"/>
                <a:ea typeface="Calibri" panose="020F0502020204030204" pitchFamily="34" charset="0"/>
                <a:cs typeface="MinionPro-Regular"/>
              </a:rPr>
              <a:t>: This is also called a dimension in </a:t>
            </a:r>
            <a:r>
              <a:rPr lang="en-IN" dirty="0" err="1">
                <a:latin typeface="CourierStd"/>
                <a:ea typeface="Calibri" panose="020F0502020204030204" pitchFamily="34" charset="0"/>
                <a:cs typeface="CourierStd"/>
              </a:rPr>
              <a:t>numpy</a:t>
            </a:r>
            <a:r>
              <a:rPr lang="en-IN" dirty="0">
                <a:latin typeface="CourierStd"/>
                <a:ea typeface="Calibri" panose="020F0502020204030204" pitchFamily="34" charset="0"/>
                <a:cs typeface="CourierStd"/>
              </a:rPr>
              <a:t> </a:t>
            </a:r>
            <a:r>
              <a:rPr lang="en-IN" dirty="0">
                <a:latin typeface="MinionPro-Regular"/>
                <a:ea typeface="Calibri" panose="020F0502020204030204" pitchFamily="34" charset="0"/>
                <a:cs typeface="MinionPro-Regular"/>
              </a:rPr>
              <a:t>nomenclature</a:t>
            </a:r>
            <a:r>
              <a:rPr lang="en-IN" kern="100"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MinionPro-Regular"/>
                <a:ea typeface="Calibri" panose="020F0502020204030204" pitchFamily="34" charset="0"/>
                <a:cs typeface="MinionPro-Regular"/>
              </a:rPr>
              <a:t>(</a:t>
            </a:r>
            <a:r>
              <a:rPr lang="en-IN" dirty="0" err="1">
                <a:latin typeface="CourierStd"/>
                <a:ea typeface="Calibri" panose="020F0502020204030204" pitchFamily="34" charset="0"/>
                <a:cs typeface="CourierStd"/>
              </a:rPr>
              <a:t>ndim</a:t>
            </a:r>
            <a:r>
              <a:rPr lang="en-IN" dirty="0">
                <a:latin typeface="MinionPro-Regular"/>
                <a:ea typeface="Calibri" panose="020F0502020204030204" pitchFamily="34" charset="0"/>
                <a:cs typeface="MinionPro-Regular"/>
              </a:rPr>
              <a:t>).</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b="1" dirty="0">
                <a:latin typeface="MinionPro-Bold"/>
                <a:ea typeface="Calibri" panose="020F0502020204030204" pitchFamily="34" charset="0"/>
                <a:cs typeface="MinionPro-Bold"/>
              </a:rPr>
              <a:t>Shape (each axis dimension)</a:t>
            </a:r>
            <a:r>
              <a:rPr lang="en-IN" dirty="0">
                <a:latin typeface="MinionPro-Regular"/>
                <a:ea typeface="Calibri" panose="020F0502020204030204" pitchFamily="34" charset="0"/>
                <a:cs typeface="MinionPro-Regular"/>
              </a:rPr>
              <a:t>: This is the dimension of each axis and returns a tuple</a:t>
            </a:r>
            <a:r>
              <a:rPr lang="en-IN" kern="100" dirty="0">
                <a:latin typeface="Calibri" panose="020F0502020204030204" pitchFamily="34" charset="0"/>
                <a:ea typeface="Calibri" panose="020F0502020204030204" pitchFamily="34" charset="0"/>
                <a:cs typeface="Times New Roman" panose="02020603050405020304" pitchFamily="18" charset="0"/>
              </a:rPr>
              <a:t> </a:t>
            </a:r>
            <a:r>
              <a:rPr lang="en-IN" dirty="0">
                <a:latin typeface="MinionPro-Regular"/>
                <a:ea typeface="Calibri" panose="020F0502020204030204" pitchFamily="34" charset="0"/>
                <a:cs typeface="MinionPro-Regular"/>
              </a:rPr>
              <a:t>with the lengths of the corresponding array dimensions</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IN" b="1" dirty="0">
                <a:latin typeface="MinionPro-Bold"/>
                <a:ea typeface="Calibri" panose="020F0502020204030204" pitchFamily="34" charset="0"/>
                <a:cs typeface="MinionPro-Bold"/>
              </a:rPr>
              <a:t>Data type</a:t>
            </a:r>
            <a:r>
              <a:rPr lang="en-IN" dirty="0">
                <a:latin typeface="MinionPro-Regular"/>
                <a:ea typeface="Calibri" panose="020F0502020204030204" pitchFamily="34" charset="0"/>
                <a:cs typeface="MinionPro-Regular"/>
              </a:rPr>
              <a:t>: The type of data that's contained in the tensor is usually floating-point</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marL="457200" indent="-457200">
              <a:spcAft>
                <a:spcPts val="800"/>
              </a:spcAft>
            </a:pPr>
            <a:r>
              <a:rPr lang="en-IN" dirty="0">
                <a:latin typeface="MinionPro-Regular"/>
                <a:ea typeface="Calibri" panose="020F0502020204030204" pitchFamily="34" charset="0"/>
                <a:cs typeface="MinionPro-Regular"/>
              </a:rPr>
              <a:t>numbers because the computer works in a more optimal way with this type of data</a:t>
            </a:r>
            <a:r>
              <a:rPr lang="en-IN" sz="1200" dirty="0">
                <a:latin typeface="MinionPro-Regular"/>
                <a:ea typeface="Calibri" panose="020F0502020204030204" pitchFamily="34" charset="0"/>
                <a:cs typeface="MinionPro-Regular"/>
              </a:rPr>
              <a:t>.</a:t>
            </a:r>
            <a:endParaRPr lang="en-IN" sz="12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8252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9F824AA3-2DE9-2556-23F2-FD9BCBC5D170}"/>
              </a:ext>
            </a:extLst>
          </p:cNvPr>
          <p:cNvSpPr txBox="1">
            <a:spLocks/>
          </p:cNvSpPr>
          <p:nvPr/>
        </p:nvSpPr>
        <p:spPr>
          <a:xfrm>
            <a:off x="76200" y="0"/>
            <a:ext cx="8915400" cy="746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r>
              <a:rPr lang="en-IN" sz="2400" b="1" dirty="0">
                <a:solidFill>
                  <a:srgbClr val="FF0000"/>
                </a:solidFill>
                <a:latin typeface="OpenSans-Bold"/>
                <a:ea typeface="Calibri" panose="020F0502020204030204" pitchFamily="34" charset="0"/>
                <a:cs typeface="OpenSans-Bold"/>
              </a:rPr>
              <a:t>Data Preprocessing operations for Neural Network Models:</a:t>
            </a:r>
            <a:endParaRPr lang="en-IN" sz="2400" dirty="0">
              <a:solidFill>
                <a:srgbClr val="FF0000"/>
              </a:solidFill>
            </a:endParaRPr>
          </a:p>
        </p:txBody>
      </p:sp>
      <p:sp>
        <p:nvSpPr>
          <p:cNvPr id="3" name="Subtitle 2">
            <a:extLst>
              <a:ext uri="{FF2B5EF4-FFF2-40B4-BE49-F238E27FC236}">
                <a16:creationId xmlns:a16="http://schemas.microsoft.com/office/drawing/2014/main" id="{86D149E2-4604-3691-7155-5F272D42F83C}"/>
              </a:ext>
            </a:extLst>
          </p:cNvPr>
          <p:cNvSpPr txBox="1">
            <a:spLocks/>
          </p:cNvSpPr>
          <p:nvPr/>
        </p:nvSpPr>
        <p:spPr>
          <a:xfrm>
            <a:off x="228600" y="746125"/>
            <a:ext cx="8763000" cy="4191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pPr>
            <a:r>
              <a:rPr lang="en-IN" sz="1800" b="1">
                <a:latin typeface="MinionPro-Bold"/>
                <a:ea typeface="Calibri" panose="020F0502020204030204" pitchFamily="34" charset="0"/>
                <a:cs typeface="MinionPro-Bold"/>
              </a:rPr>
              <a:t>Feature engineering</a:t>
            </a:r>
            <a:r>
              <a:rPr lang="en-IN" sz="1800">
                <a:latin typeface="MinionPro-Regular"/>
                <a:ea typeface="Calibri" panose="020F0502020204030204" pitchFamily="34" charset="0"/>
                <a:cs typeface="MinionPro-Regular"/>
              </a:rPr>
              <a:t>: This is the process of extracting features from raw data using</a:t>
            </a:r>
            <a:r>
              <a:rPr lang="en-IN" sz="1800" kern="100">
                <a:latin typeface="Calibri" panose="020F0502020204030204" pitchFamily="34" charset="0"/>
                <a:ea typeface="Calibri" panose="020F0502020204030204" pitchFamily="34" charset="0"/>
                <a:cs typeface="Times New Roman" panose="02020603050405020304" pitchFamily="18" charset="0"/>
              </a:rPr>
              <a:t> </a:t>
            </a:r>
            <a:r>
              <a:rPr lang="en-IN" sz="1800">
                <a:latin typeface="MinionPro-Regular"/>
                <a:ea typeface="Calibri" panose="020F0502020204030204" pitchFamily="34" charset="0"/>
                <a:cs typeface="MinionPro-Regular"/>
              </a:rPr>
              <a:t>the domain knowledge of human experts, in such a way that these extracted features</a:t>
            </a:r>
            <a:r>
              <a:rPr lang="en-IN" sz="1800" kern="100">
                <a:latin typeface="Calibri" panose="020F0502020204030204" pitchFamily="34" charset="0"/>
                <a:ea typeface="Calibri" panose="020F0502020204030204" pitchFamily="34" charset="0"/>
                <a:cs typeface="Times New Roman" panose="02020603050405020304" pitchFamily="18" charset="0"/>
              </a:rPr>
              <a:t> </a:t>
            </a:r>
            <a:r>
              <a:rPr lang="en-IN" sz="1800">
                <a:latin typeface="MinionPro-Regular"/>
                <a:ea typeface="Calibri" panose="020F0502020204030204" pitchFamily="34" charset="0"/>
                <a:cs typeface="MinionPro-Regular"/>
              </a:rPr>
              <a:t>improve the performance of our models.</a:t>
            </a:r>
            <a:endParaRPr lang="en-IN" sz="1800" kern="100">
              <a:latin typeface="Calibri" panose="020F0502020204030204" pitchFamily="34" charset="0"/>
              <a:ea typeface="Calibri" panose="020F0502020204030204" pitchFamily="34" charset="0"/>
              <a:cs typeface="Times New Roman" panose="02020603050405020304" pitchFamily="18" charset="0"/>
            </a:endParaRPr>
          </a:p>
          <a:p>
            <a:r>
              <a:rPr lang="en-US" sz="1800" b="1">
                <a:latin typeface="MinionPro-Bold"/>
              </a:rPr>
              <a:t>Data normalization</a:t>
            </a:r>
            <a:r>
              <a:rPr lang="en-US" sz="1800">
                <a:latin typeface="MinionPro-Regular"/>
              </a:rPr>
              <a:t>: Neural networks work much better with small input values,usually between 0 and 1. It is easier for the model to learn from small numbers because the learning algorithms are based on gradient updates being made to itsweight parameters, in such a way that small values will cause faster updates.</a:t>
            </a:r>
          </a:p>
          <a:p>
            <a:r>
              <a:rPr lang="en-IN" sz="1800" b="1">
                <a:latin typeface="MinionPro-Bold"/>
              </a:rPr>
              <a:t>Data vectorization</a:t>
            </a:r>
            <a:r>
              <a:rPr lang="en-IN" sz="1800">
                <a:latin typeface="MinionPro-Regular"/>
              </a:rPr>
              <a:t>:</a:t>
            </a:r>
            <a:r>
              <a:rPr lang="en-US" sz="1800">
                <a:latin typeface="MinionPro-Regular"/>
              </a:rPr>
              <a:t>neural networks work with tensors.Each source that feeds your model, such as texts, images, or sounds, must be converted into a tensor through a process called vectorization.</a:t>
            </a:r>
          </a:p>
          <a:p>
            <a:r>
              <a:rPr lang="en-IN" sz="1800" b="1">
                <a:latin typeface="MinionPro-Bold"/>
              </a:rPr>
              <a:t>Missing values processing</a:t>
            </a:r>
            <a:r>
              <a:rPr lang="en-IN" sz="1800">
                <a:latin typeface="MinionPro-Regular"/>
              </a:rPr>
              <a:t>:</a:t>
            </a:r>
            <a:r>
              <a:rPr lang="en-US" sz="1800">
                <a:latin typeface="MinionPro-Regular"/>
              </a:rPr>
              <a:t>Datasets often contain missing values in some records,</a:t>
            </a:r>
            <a:r>
              <a:rPr lang="en-IN" sz="1800">
                <a:latin typeface="MinionPro-Regular"/>
              </a:rPr>
              <a:t> deep</a:t>
            </a:r>
          </a:p>
          <a:p>
            <a:r>
              <a:rPr lang="en-US" sz="1800">
                <a:latin typeface="MinionPro-Regular"/>
              </a:rPr>
              <a:t>learning models, initializing missing values to 0 is a common practice, as long as 0 is</a:t>
            </a:r>
          </a:p>
          <a:p>
            <a:r>
              <a:rPr lang="en-US" sz="1800">
                <a:latin typeface="MinionPro-Regular"/>
              </a:rPr>
              <a:t>not already a significant value. Once the neural network model learns that 0 means</a:t>
            </a:r>
          </a:p>
          <a:p>
            <a:r>
              <a:rPr lang="en-US" sz="1800">
                <a:latin typeface="MinionPro-Regular"/>
              </a:rPr>
              <a:t>a missing value, it will ignore it every time.</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49237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 1">
            <a:extLst>
              <a:ext uri="{FF2B5EF4-FFF2-40B4-BE49-F238E27FC236}">
                <a16:creationId xmlns:a16="http://schemas.microsoft.com/office/drawing/2014/main" id="{5B515578-1B3A-B0C3-0404-22DA836F47D4}"/>
              </a:ext>
            </a:extLst>
          </p:cNvPr>
          <p:cNvSpPr/>
          <p:nvPr/>
        </p:nvSpPr>
        <p:spPr>
          <a:xfrm>
            <a:off x="435843" y="528517"/>
            <a:ext cx="4287664" cy="374948"/>
          </a:xfrm>
          <a:prstGeom prst="rect">
            <a:avLst/>
          </a:prstGeom>
          <a:noFill/>
          <a:ln/>
        </p:spPr>
        <p:txBody>
          <a:bodyPr wrap="none" rtlCol="0" anchor="t"/>
          <a:lstStyle/>
          <a:p>
            <a:pPr>
              <a:lnSpc>
                <a:spcPts val="2974"/>
              </a:lnSpc>
            </a:pPr>
            <a:r>
              <a:rPr lang="en-US" sz="2288" b="1" kern="0" spc="-46" dirty="0">
                <a:solidFill>
                  <a:srgbClr val="FF0000"/>
                </a:solidFill>
                <a:latin typeface="adonis-web" pitchFamily="34" charset="0"/>
                <a:ea typeface="adonis-web" pitchFamily="34" charset="-122"/>
                <a:cs typeface="adonis-web" pitchFamily="34" charset="-120"/>
              </a:rPr>
              <a:t>Image Classification with Autokeras</a:t>
            </a:r>
            <a:endParaRPr lang="en-US" sz="2288" dirty="0">
              <a:solidFill>
                <a:srgbClr val="FF0000"/>
              </a:solidFill>
            </a:endParaRPr>
          </a:p>
        </p:txBody>
      </p:sp>
      <p:sp>
        <p:nvSpPr>
          <p:cNvPr id="7" name="Text 2">
            <a:extLst>
              <a:ext uri="{FF2B5EF4-FFF2-40B4-BE49-F238E27FC236}">
                <a16:creationId xmlns:a16="http://schemas.microsoft.com/office/drawing/2014/main" id="{8200B924-ABCB-A888-3185-C23CB2B7A7A3}"/>
              </a:ext>
            </a:extLst>
          </p:cNvPr>
          <p:cNvSpPr/>
          <p:nvPr/>
        </p:nvSpPr>
        <p:spPr>
          <a:xfrm>
            <a:off x="435843" y="1157271"/>
            <a:ext cx="8272314" cy="415280"/>
          </a:xfrm>
          <a:prstGeom prst="rect">
            <a:avLst/>
          </a:prstGeom>
          <a:noFill/>
          <a:ln/>
        </p:spPr>
        <p:txBody>
          <a:bodyPr wrap="square" rtlCol="0" anchor="t"/>
          <a:lstStyle/>
          <a:p>
            <a:pPr>
              <a:lnSpc>
                <a:spcPts val="1648"/>
              </a:lnSpc>
            </a:pPr>
            <a:r>
              <a:rPr lang="en-US" sz="915" kern="0" spc="-18" dirty="0">
                <a:solidFill>
                  <a:srgbClr val="272525"/>
                </a:solidFill>
                <a:latin typeface="Source Sans Pro" pitchFamily="34" charset="0"/>
                <a:ea typeface="Source Sans Pro" pitchFamily="34" charset="-122"/>
                <a:cs typeface="Source Sans Pro" pitchFamily="34" charset="-120"/>
              </a:rPr>
              <a:t>Autokeras uses deep neural networks to perform image classification. It automatically selects the best architecture and set of hyperparameters using a Bayesian optimization algorithm, which improves the accuracy of the resulting models.</a:t>
            </a:r>
            <a:endParaRPr lang="en-US" sz="915" dirty="0"/>
          </a:p>
        </p:txBody>
      </p:sp>
      <p:sp>
        <p:nvSpPr>
          <p:cNvPr id="8" name="Shape 3">
            <a:extLst>
              <a:ext uri="{FF2B5EF4-FFF2-40B4-BE49-F238E27FC236}">
                <a16:creationId xmlns:a16="http://schemas.microsoft.com/office/drawing/2014/main" id="{125487B9-A698-9F51-DB4A-E317C5F561D7}"/>
              </a:ext>
            </a:extLst>
          </p:cNvPr>
          <p:cNvSpPr/>
          <p:nvPr/>
        </p:nvSpPr>
        <p:spPr>
          <a:xfrm>
            <a:off x="435843" y="3150126"/>
            <a:ext cx="8272314" cy="23046"/>
          </a:xfrm>
          <a:prstGeom prst="rect">
            <a:avLst/>
          </a:prstGeom>
          <a:solidFill>
            <a:srgbClr val="FF0000"/>
          </a:solidFill>
          <a:ln/>
        </p:spPr>
        <p:txBody>
          <a:bodyPr/>
          <a:lstStyle/>
          <a:p>
            <a:endParaRPr lang="en-IN"/>
          </a:p>
        </p:txBody>
      </p:sp>
      <p:sp>
        <p:nvSpPr>
          <p:cNvPr id="9" name="Shape 4">
            <a:extLst>
              <a:ext uri="{FF2B5EF4-FFF2-40B4-BE49-F238E27FC236}">
                <a16:creationId xmlns:a16="http://schemas.microsoft.com/office/drawing/2014/main" id="{A24E799B-5260-0A12-B75D-DB6DC0BDB610}"/>
              </a:ext>
            </a:extLst>
          </p:cNvPr>
          <p:cNvSpPr/>
          <p:nvPr/>
        </p:nvSpPr>
        <p:spPr>
          <a:xfrm>
            <a:off x="2043782" y="3150126"/>
            <a:ext cx="23218" cy="403831"/>
          </a:xfrm>
          <a:prstGeom prst="rect">
            <a:avLst/>
          </a:prstGeom>
          <a:solidFill>
            <a:srgbClr val="D7A1F7"/>
          </a:solidFill>
          <a:ln/>
        </p:spPr>
        <p:txBody>
          <a:bodyPr/>
          <a:lstStyle/>
          <a:p>
            <a:endParaRPr lang="en-IN"/>
          </a:p>
        </p:txBody>
      </p:sp>
      <p:sp>
        <p:nvSpPr>
          <p:cNvPr id="10" name="Shape 5">
            <a:extLst>
              <a:ext uri="{FF2B5EF4-FFF2-40B4-BE49-F238E27FC236}">
                <a16:creationId xmlns:a16="http://schemas.microsoft.com/office/drawing/2014/main" id="{485D4D88-FBD6-1102-5993-581DF887DFE7}"/>
              </a:ext>
            </a:extLst>
          </p:cNvPr>
          <p:cNvSpPr/>
          <p:nvPr/>
        </p:nvSpPr>
        <p:spPr>
          <a:xfrm>
            <a:off x="1924646" y="3020343"/>
            <a:ext cx="261491" cy="259568"/>
          </a:xfrm>
          <a:prstGeom prst="roundRect">
            <a:avLst>
              <a:gd name="adj" fmla="val 13210"/>
            </a:avLst>
          </a:prstGeom>
          <a:solidFill>
            <a:srgbClr val="FF0000"/>
          </a:solidFill>
          <a:ln w="7620">
            <a:solidFill>
              <a:srgbClr val="D7A1F7"/>
            </a:solidFill>
            <a:prstDash val="solid"/>
          </a:ln>
        </p:spPr>
        <p:txBody>
          <a:bodyPr/>
          <a:lstStyle/>
          <a:p>
            <a:endParaRPr lang="en-IN" dirty="0"/>
          </a:p>
        </p:txBody>
      </p:sp>
      <p:sp>
        <p:nvSpPr>
          <p:cNvPr id="11" name="Text 6">
            <a:extLst>
              <a:ext uri="{FF2B5EF4-FFF2-40B4-BE49-F238E27FC236}">
                <a16:creationId xmlns:a16="http://schemas.microsoft.com/office/drawing/2014/main" id="{90E2D572-9F9B-3099-B245-C3DCD61B72A9}"/>
              </a:ext>
            </a:extLst>
          </p:cNvPr>
          <p:cNvSpPr/>
          <p:nvPr/>
        </p:nvSpPr>
        <p:spPr>
          <a:xfrm>
            <a:off x="2007097" y="3037628"/>
            <a:ext cx="96589" cy="224925"/>
          </a:xfrm>
          <a:prstGeom prst="rect">
            <a:avLst/>
          </a:prstGeom>
          <a:solidFill>
            <a:srgbClr val="FF0000"/>
          </a:solidFill>
          <a:ln/>
        </p:spPr>
        <p:txBody>
          <a:bodyPr wrap="none" rtlCol="0" anchor="t"/>
          <a:lstStyle/>
          <a:p>
            <a:pPr algn="ctr">
              <a:lnSpc>
                <a:spcPts val="1785"/>
              </a:lnSpc>
            </a:pPr>
            <a:r>
              <a:rPr lang="en-US" sz="1373" b="1" kern="0" spc="-28" dirty="0">
                <a:solidFill>
                  <a:srgbClr val="272525"/>
                </a:solidFill>
                <a:latin typeface="adonis-web" pitchFamily="34" charset="0"/>
                <a:ea typeface="adonis-web" pitchFamily="34" charset="-122"/>
                <a:cs typeface="adonis-web" pitchFamily="34" charset="-120"/>
              </a:rPr>
              <a:t>1</a:t>
            </a:r>
            <a:endParaRPr lang="en-US" sz="1373" dirty="0"/>
          </a:p>
        </p:txBody>
      </p:sp>
      <p:sp>
        <p:nvSpPr>
          <p:cNvPr id="12" name="Text 7">
            <a:extLst>
              <a:ext uri="{FF2B5EF4-FFF2-40B4-BE49-F238E27FC236}">
                <a16:creationId xmlns:a16="http://schemas.microsoft.com/office/drawing/2014/main" id="{7ED3166C-6FDA-A948-D22B-CE59540B5676}"/>
              </a:ext>
            </a:extLst>
          </p:cNvPr>
          <p:cNvSpPr/>
          <p:nvPr/>
        </p:nvSpPr>
        <p:spPr>
          <a:xfrm>
            <a:off x="1448098" y="3669337"/>
            <a:ext cx="1214586" cy="187474"/>
          </a:xfrm>
          <a:prstGeom prst="rect">
            <a:avLst/>
          </a:prstGeom>
          <a:noFill/>
          <a:ln/>
        </p:spPr>
        <p:txBody>
          <a:bodyPr wrap="none" rtlCol="0" anchor="t"/>
          <a:lstStyle/>
          <a:p>
            <a:pPr algn="ctr">
              <a:lnSpc>
                <a:spcPts val="1488"/>
              </a:lnSpc>
            </a:pPr>
            <a:r>
              <a:rPr lang="en-US" sz="1144" b="1" kern="0" spc="-23" dirty="0">
                <a:solidFill>
                  <a:srgbClr val="272525"/>
                </a:solidFill>
                <a:latin typeface="adonis-web" pitchFamily="34" charset="0"/>
                <a:ea typeface="adonis-web" pitchFamily="34" charset="-122"/>
                <a:cs typeface="adonis-web" pitchFamily="34" charset="-120"/>
              </a:rPr>
              <a:t>Data Preprocessing</a:t>
            </a:r>
            <a:endParaRPr lang="en-US" sz="1144" dirty="0"/>
          </a:p>
        </p:txBody>
      </p:sp>
      <p:sp>
        <p:nvSpPr>
          <p:cNvPr id="13" name="Text 8">
            <a:extLst>
              <a:ext uri="{FF2B5EF4-FFF2-40B4-BE49-F238E27FC236}">
                <a16:creationId xmlns:a16="http://schemas.microsoft.com/office/drawing/2014/main" id="{5EE02C76-B2A6-F79D-206F-D07F4FA6757D}"/>
              </a:ext>
            </a:extLst>
          </p:cNvPr>
          <p:cNvSpPr/>
          <p:nvPr/>
        </p:nvSpPr>
        <p:spPr>
          <a:xfrm>
            <a:off x="552078" y="3960595"/>
            <a:ext cx="3006700" cy="622919"/>
          </a:xfrm>
          <a:prstGeom prst="rect">
            <a:avLst/>
          </a:prstGeom>
          <a:noFill/>
          <a:ln/>
        </p:spPr>
        <p:txBody>
          <a:bodyPr wrap="square" rtlCol="0" anchor="t"/>
          <a:lstStyle/>
          <a:p>
            <a:pPr algn="ctr">
              <a:lnSpc>
                <a:spcPts val="1648"/>
              </a:lnSpc>
            </a:pPr>
            <a:r>
              <a:rPr lang="en-US" sz="915" kern="0" spc="-18" dirty="0">
                <a:solidFill>
                  <a:srgbClr val="272525"/>
                </a:solidFill>
                <a:latin typeface="Source Sans Pro" pitchFamily="34" charset="0"/>
                <a:ea typeface="Source Sans Pro" pitchFamily="34" charset="-122"/>
                <a:cs typeface="Source Sans Pro" pitchFamily="34" charset="-120"/>
              </a:rPr>
              <a:t>The input data is preprocessed, including normalization and data augmentation, which enhances the accuracy of the model and prevents overfitting.</a:t>
            </a:r>
            <a:endParaRPr lang="en-US" sz="915" dirty="0"/>
          </a:p>
        </p:txBody>
      </p:sp>
      <p:sp>
        <p:nvSpPr>
          <p:cNvPr id="14" name="Shape 9">
            <a:extLst>
              <a:ext uri="{FF2B5EF4-FFF2-40B4-BE49-F238E27FC236}">
                <a16:creationId xmlns:a16="http://schemas.microsoft.com/office/drawing/2014/main" id="{FC6A4097-6D4E-137B-6EC4-0477D75F8323}"/>
              </a:ext>
            </a:extLst>
          </p:cNvPr>
          <p:cNvSpPr/>
          <p:nvPr/>
        </p:nvSpPr>
        <p:spPr>
          <a:xfrm>
            <a:off x="3721447" y="2746296"/>
            <a:ext cx="23218" cy="403831"/>
          </a:xfrm>
          <a:prstGeom prst="rect">
            <a:avLst/>
          </a:prstGeom>
          <a:solidFill>
            <a:srgbClr val="D7A1F7"/>
          </a:solidFill>
          <a:ln/>
        </p:spPr>
        <p:txBody>
          <a:bodyPr/>
          <a:lstStyle/>
          <a:p>
            <a:endParaRPr lang="en-IN"/>
          </a:p>
        </p:txBody>
      </p:sp>
      <p:sp>
        <p:nvSpPr>
          <p:cNvPr id="15" name="Shape 10">
            <a:extLst>
              <a:ext uri="{FF2B5EF4-FFF2-40B4-BE49-F238E27FC236}">
                <a16:creationId xmlns:a16="http://schemas.microsoft.com/office/drawing/2014/main" id="{F1533F62-D314-CE62-9808-1D801568E383}"/>
              </a:ext>
            </a:extLst>
          </p:cNvPr>
          <p:cNvSpPr/>
          <p:nvPr/>
        </p:nvSpPr>
        <p:spPr>
          <a:xfrm>
            <a:off x="3602311" y="3020343"/>
            <a:ext cx="261491" cy="259568"/>
          </a:xfrm>
          <a:prstGeom prst="roundRect">
            <a:avLst>
              <a:gd name="adj" fmla="val 13210"/>
            </a:avLst>
          </a:prstGeom>
          <a:solidFill>
            <a:srgbClr val="FF0000"/>
          </a:solidFill>
          <a:ln w="7620">
            <a:solidFill>
              <a:srgbClr val="D7A1F7"/>
            </a:solidFill>
            <a:prstDash val="solid"/>
          </a:ln>
        </p:spPr>
        <p:txBody>
          <a:bodyPr/>
          <a:lstStyle/>
          <a:p>
            <a:endParaRPr lang="en-IN"/>
          </a:p>
        </p:txBody>
      </p:sp>
      <p:sp>
        <p:nvSpPr>
          <p:cNvPr id="16" name="Text 11">
            <a:extLst>
              <a:ext uri="{FF2B5EF4-FFF2-40B4-BE49-F238E27FC236}">
                <a16:creationId xmlns:a16="http://schemas.microsoft.com/office/drawing/2014/main" id="{B51C3177-42C6-1A67-ECD4-71B5005A0873}"/>
              </a:ext>
            </a:extLst>
          </p:cNvPr>
          <p:cNvSpPr/>
          <p:nvPr/>
        </p:nvSpPr>
        <p:spPr>
          <a:xfrm>
            <a:off x="3684762" y="3037628"/>
            <a:ext cx="96589" cy="224925"/>
          </a:xfrm>
          <a:prstGeom prst="rect">
            <a:avLst/>
          </a:prstGeom>
          <a:noFill/>
          <a:ln/>
        </p:spPr>
        <p:txBody>
          <a:bodyPr wrap="none" rtlCol="0" anchor="t"/>
          <a:lstStyle/>
          <a:p>
            <a:pPr algn="ctr">
              <a:lnSpc>
                <a:spcPts val="1785"/>
              </a:lnSpc>
            </a:pPr>
            <a:r>
              <a:rPr lang="en-US" sz="1373" b="1" kern="0" spc="-28" dirty="0">
                <a:solidFill>
                  <a:srgbClr val="272525"/>
                </a:solidFill>
                <a:latin typeface="adonis-web" pitchFamily="34" charset="0"/>
                <a:ea typeface="adonis-web" pitchFamily="34" charset="-122"/>
                <a:cs typeface="adonis-web" pitchFamily="34" charset="-120"/>
              </a:rPr>
              <a:t>2</a:t>
            </a:r>
            <a:endParaRPr lang="en-US" sz="1373" dirty="0"/>
          </a:p>
        </p:txBody>
      </p:sp>
      <p:sp>
        <p:nvSpPr>
          <p:cNvPr id="17" name="Text 12">
            <a:extLst>
              <a:ext uri="{FF2B5EF4-FFF2-40B4-BE49-F238E27FC236}">
                <a16:creationId xmlns:a16="http://schemas.microsoft.com/office/drawing/2014/main" id="{51F2DFBA-3F57-724E-B878-DDBD16DB2331}"/>
              </a:ext>
            </a:extLst>
          </p:cNvPr>
          <p:cNvSpPr/>
          <p:nvPr/>
        </p:nvSpPr>
        <p:spPr>
          <a:xfrm>
            <a:off x="2684190" y="1924380"/>
            <a:ext cx="2097807" cy="187474"/>
          </a:xfrm>
          <a:prstGeom prst="rect">
            <a:avLst/>
          </a:prstGeom>
          <a:noFill/>
          <a:ln/>
        </p:spPr>
        <p:txBody>
          <a:bodyPr wrap="none" rtlCol="0" anchor="t"/>
          <a:lstStyle/>
          <a:p>
            <a:pPr algn="ctr">
              <a:lnSpc>
                <a:spcPts val="1488"/>
              </a:lnSpc>
            </a:pPr>
            <a:r>
              <a:rPr lang="en-US" sz="1144" b="1" kern="0" spc="-23" dirty="0">
                <a:solidFill>
                  <a:srgbClr val="272525"/>
                </a:solidFill>
                <a:latin typeface="adonis-web" pitchFamily="34" charset="0"/>
                <a:ea typeface="adonis-web" pitchFamily="34" charset="-122"/>
                <a:cs typeface="adonis-web" pitchFamily="34" charset="-120"/>
              </a:rPr>
              <a:t>Neural Architecture Search (NAS)</a:t>
            </a:r>
            <a:endParaRPr lang="en-US" sz="1144" dirty="0"/>
          </a:p>
        </p:txBody>
      </p:sp>
      <p:sp>
        <p:nvSpPr>
          <p:cNvPr id="18" name="Text 13">
            <a:extLst>
              <a:ext uri="{FF2B5EF4-FFF2-40B4-BE49-F238E27FC236}">
                <a16:creationId xmlns:a16="http://schemas.microsoft.com/office/drawing/2014/main" id="{AD3F7AFE-13F5-D74E-C0AE-FCCD29E11B90}"/>
              </a:ext>
            </a:extLst>
          </p:cNvPr>
          <p:cNvSpPr/>
          <p:nvPr/>
        </p:nvSpPr>
        <p:spPr>
          <a:xfrm>
            <a:off x="2229743" y="2215636"/>
            <a:ext cx="3006700" cy="415280"/>
          </a:xfrm>
          <a:prstGeom prst="rect">
            <a:avLst/>
          </a:prstGeom>
          <a:noFill/>
          <a:ln/>
        </p:spPr>
        <p:txBody>
          <a:bodyPr wrap="square" rtlCol="0" anchor="t"/>
          <a:lstStyle/>
          <a:p>
            <a:pPr algn="ctr">
              <a:lnSpc>
                <a:spcPts val="1648"/>
              </a:lnSpc>
            </a:pPr>
            <a:r>
              <a:rPr lang="en-US" sz="915" kern="0" spc="-18" dirty="0">
                <a:solidFill>
                  <a:srgbClr val="272525"/>
                </a:solidFill>
                <a:latin typeface="Source Sans Pro" pitchFamily="34" charset="0"/>
                <a:ea typeface="Source Sans Pro" pitchFamily="34" charset="-122"/>
                <a:cs typeface="Source Sans Pro" pitchFamily="34" charset="-120"/>
              </a:rPr>
              <a:t>Autokeras performs automated NAS to search for the best architecture for a given dataset.</a:t>
            </a:r>
            <a:endParaRPr lang="en-US" sz="915" dirty="0"/>
          </a:p>
        </p:txBody>
      </p:sp>
      <p:sp>
        <p:nvSpPr>
          <p:cNvPr id="19" name="Shape 14">
            <a:extLst>
              <a:ext uri="{FF2B5EF4-FFF2-40B4-BE49-F238E27FC236}">
                <a16:creationId xmlns:a16="http://schemas.microsoft.com/office/drawing/2014/main" id="{AAA8A0DA-8CED-DAAC-6442-41CB7CF4629F}"/>
              </a:ext>
            </a:extLst>
          </p:cNvPr>
          <p:cNvSpPr/>
          <p:nvPr/>
        </p:nvSpPr>
        <p:spPr>
          <a:xfrm>
            <a:off x="5399187" y="3150126"/>
            <a:ext cx="23218" cy="403831"/>
          </a:xfrm>
          <a:prstGeom prst="rect">
            <a:avLst/>
          </a:prstGeom>
          <a:solidFill>
            <a:srgbClr val="D7A1F7"/>
          </a:solidFill>
          <a:ln/>
        </p:spPr>
        <p:txBody>
          <a:bodyPr/>
          <a:lstStyle/>
          <a:p>
            <a:endParaRPr lang="en-IN"/>
          </a:p>
        </p:txBody>
      </p:sp>
      <p:sp>
        <p:nvSpPr>
          <p:cNvPr id="20" name="Shape 15">
            <a:extLst>
              <a:ext uri="{FF2B5EF4-FFF2-40B4-BE49-F238E27FC236}">
                <a16:creationId xmlns:a16="http://schemas.microsoft.com/office/drawing/2014/main" id="{25415F97-FDC5-1FEA-5D14-4FDF56B2ADC0}"/>
              </a:ext>
            </a:extLst>
          </p:cNvPr>
          <p:cNvSpPr/>
          <p:nvPr/>
        </p:nvSpPr>
        <p:spPr>
          <a:xfrm>
            <a:off x="5280050" y="3020343"/>
            <a:ext cx="261491" cy="259568"/>
          </a:xfrm>
          <a:prstGeom prst="roundRect">
            <a:avLst>
              <a:gd name="adj" fmla="val 13210"/>
            </a:avLst>
          </a:prstGeom>
          <a:solidFill>
            <a:srgbClr val="FF0000"/>
          </a:solidFill>
          <a:ln w="7620">
            <a:solidFill>
              <a:srgbClr val="D7A1F7"/>
            </a:solidFill>
            <a:prstDash val="solid"/>
          </a:ln>
        </p:spPr>
        <p:txBody>
          <a:bodyPr/>
          <a:lstStyle/>
          <a:p>
            <a:endParaRPr lang="en-IN" dirty="0"/>
          </a:p>
        </p:txBody>
      </p:sp>
      <p:sp>
        <p:nvSpPr>
          <p:cNvPr id="21" name="Text 16">
            <a:extLst>
              <a:ext uri="{FF2B5EF4-FFF2-40B4-BE49-F238E27FC236}">
                <a16:creationId xmlns:a16="http://schemas.microsoft.com/office/drawing/2014/main" id="{04AB6739-AA7D-2B7A-904F-4CA51039E330}"/>
              </a:ext>
            </a:extLst>
          </p:cNvPr>
          <p:cNvSpPr/>
          <p:nvPr/>
        </p:nvSpPr>
        <p:spPr>
          <a:xfrm>
            <a:off x="5362501" y="3037629"/>
            <a:ext cx="135329" cy="117051"/>
          </a:xfrm>
          <a:prstGeom prst="rect">
            <a:avLst/>
          </a:prstGeom>
          <a:solidFill>
            <a:srgbClr val="FF0000"/>
          </a:solidFill>
          <a:ln/>
        </p:spPr>
        <p:txBody>
          <a:bodyPr wrap="none" rtlCol="0" anchor="t"/>
          <a:lstStyle/>
          <a:p>
            <a:pPr algn="ctr">
              <a:lnSpc>
                <a:spcPts val="1785"/>
              </a:lnSpc>
            </a:pPr>
            <a:r>
              <a:rPr lang="en-US" sz="1373" b="1" kern="0" spc="-28" dirty="0">
                <a:solidFill>
                  <a:srgbClr val="272525"/>
                </a:solidFill>
                <a:latin typeface="adonis-web" pitchFamily="34" charset="0"/>
                <a:ea typeface="adonis-web" pitchFamily="34" charset="-122"/>
                <a:cs typeface="adonis-web" pitchFamily="34" charset="-120"/>
              </a:rPr>
              <a:t>3</a:t>
            </a:r>
            <a:endParaRPr lang="en-US" sz="1373" dirty="0"/>
          </a:p>
        </p:txBody>
      </p:sp>
      <p:sp>
        <p:nvSpPr>
          <p:cNvPr id="22" name="Text 17">
            <a:extLst>
              <a:ext uri="{FF2B5EF4-FFF2-40B4-BE49-F238E27FC236}">
                <a16:creationId xmlns:a16="http://schemas.microsoft.com/office/drawing/2014/main" id="{E63A8E2C-16E6-7A43-37CE-F08243C0A6D7}"/>
              </a:ext>
            </a:extLst>
          </p:cNvPr>
          <p:cNvSpPr/>
          <p:nvPr/>
        </p:nvSpPr>
        <p:spPr>
          <a:xfrm>
            <a:off x="4495652" y="3669337"/>
            <a:ext cx="1830288" cy="187474"/>
          </a:xfrm>
          <a:prstGeom prst="rect">
            <a:avLst/>
          </a:prstGeom>
          <a:noFill/>
          <a:ln/>
        </p:spPr>
        <p:txBody>
          <a:bodyPr wrap="none" rtlCol="0" anchor="t"/>
          <a:lstStyle/>
          <a:p>
            <a:pPr algn="ctr">
              <a:lnSpc>
                <a:spcPts val="1488"/>
              </a:lnSpc>
            </a:pPr>
            <a:r>
              <a:rPr lang="en-US" sz="1144" b="1" kern="0" spc="-23" dirty="0">
                <a:solidFill>
                  <a:srgbClr val="272525"/>
                </a:solidFill>
                <a:latin typeface="adonis-web" pitchFamily="34" charset="0"/>
                <a:ea typeface="adonis-web" pitchFamily="34" charset="-122"/>
                <a:cs typeface="adonis-web" pitchFamily="34" charset="-120"/>
              </a:rPr>
              <a:t>Model Training and Validation</a:t>
            </a:r>
            <a:endParaRPr lang="en-US" sz="1144" dirty="0"/>
          </a:p>
        </p:txBody>
      </p:sp>
      <p:sp>
        <p:nvSpPr>
          <p:cNvPr id="23" name="Text 18">
            <a:extLst>
              <a:ext uri="{FF2B5EF4-FFF2-40B4-BE49-F238E27FC236}">
                <a16:creationId xmlns:a16="http://schemas.microsoft.com/office/drawing/2014/main" id="{4FA772DE-36C3-A9EA-F813-987639F3F463}"/>
              </a:ext>
            </a:extLst>
          </p:cNvPr>
          <p:cNvSpPr/>
          <p:nvPr/>
        </p:nvSpPr>
        <p:spPr>
          <a:xfrm>
            <a:off x="3907483" y="3960594"/>
            <a:ext cx="3006700" cy="415280"/>
          </a:xfrm>
          <a:prstGeom prst="rect">
            <a:avLst/>
          </a:prstGeom>
          <a:noFill/>
          <a:ln/>
        </p:spPr>
        <p:txBody>
          <a:bodyPr wrap="square" rtlCol="0" anchor="t"/>
          <a:lstStyle/>
          <a:p>
            <a:pPr algn="ctr">
              <a:lnSpc>
                <a:spcPts val="1648"/>
              </a:lnSpc>
            </a:pPr>
            <a:r>
              <a:rPr lang="en-US" sz="915" kern="0" spc="-18" dirty="0">
                <a:solidFill>
                  <a:srgbClr val="272525"/>
                </a:solidFill>
                <a:latin typeface="Source Sans Pro" pitchFamily="34" charset="0"/>
                <a:ea typeface="Source Sans Pro" pitchFamily="34" charset="-122"/>
                <a:cs typeface="Source Sans Pro" pitchFamily="34" charset="-120"/>
              </a:rPr>
              <a:t>The selected model is trained on the data and validated using a separate dataset to measure its accuracy.</a:t>
            </a:r>
            <a:endParaRPr lang="en-US" sz="915" dirty="0"/>
          </a:p>
        </p:txBody>
      </p:sp>
      <p:sp>
        <p:nvSpPr>
          <p:cNvPr id="24" name="Shape 19">
            <a:extLst>
              <a:ext uri="{FF2B5EF4-FFF2-40B4-BE49-F238E27FC236}">
                <a16:creationId xmlns:a16="http://schemas.microsoft.com/office/drawing/2014/main" id="{CE47E69C-93E5-65CB-D6F7-3DD2F91F3EAF}"/>
              </a:ext>
            </a:extLst>
          </p:cNvPr>
          <p:cNvSpPr/>
          <p:nvPr/>
        </p:nvSpPr>
        <p:spPr>
          <a:xfrm>
            <a:off x="7076926" y="2746296"/>
            <a:ext cx="23218" cy="403831"/>
          </a:xfrm>
          <a:prstGeom prst="rect">
            <a:avLst/>
          </a:prstGeom>
          <a:solidFill>
            <a:srgbClr val="D7A1F7"/>
          </a:solidFill>
          <a:ln/>
        </p:spPr>
        <p:txBody>
          <a:bodyPr/>
          <a:lstStyle/>
          <a:p>
            <a:endParaRPr lang="en-IN"/>
          </a:p>
        </p:txBody>
      </p:sp>
      <p:sp>
        <p:nvSpPr>
          <p:cNvPr id="25" name="Shape 20">
            <a:extLst>
              <a:ext uri="{FF2B5EF4-FFF2-40B4-BE49-F238E27FC236}">
                <a16:creationId xmlns:a16="http://schemas.microsoft.com/office/drawing/2014/main" id="{4DEF0184-7C23-15B4-C75C-2F2A3BE73DD7}"/>
              </a:ext>
            </a:extLst>
          </p:cNvPr>
          <p:cNvSpPr/>
          <p:nvPr/>
        </p:nvSpPr>
        <p:spPr>
          <a:xfrm>
            <a:off x="6957790" y="3020343"/>
            <a:ext cx="261491" cy="259568"/>
          </a:xfrm>
          <a:prstGeom prst="roundRect">
            <a:avLst>
              <a:gd name="adj" fmla="val 13210"/>
            </a:avLst>
          </a:prstGeom>
          <a:solidFill>
            <a:srgbClr val="FF0000"/>
          </a:solidFill>
          <a:ln w="7620">
            <a:solidFill>
              <a:srgbClr val="D7A1F7"/>
            </a:solidFill>
            <a:prstDash val="solid"/>
          </a:ln>
        </p:spPr>
        <p:txBody>
          <a:bodyPr/>
          <a:lstStyle/>
          <a:p>
            <a:endParaRPr lang="en-IN"/>
          </a:p>
        </p:txBody>
      </p:sp>
      <p:sp>
        <p:nvSpPr>
          <p:cNvPr id="26" name="Text 21">
            <a:extLst>
              <a:ext uri="{FF2B5EF4-FFF2-40B4-BE49-F238E27FC236}">
                <a16:creationId xmlns:a16="http://schemas.microsoft.com/office/drawing/2014/main" id="{4C2F7919-E6A5-8A2A-5586-8575A3E117FB}"/>
              </a:ext>
            </a:extLst>
          </p:cNvPr>
          <p:cNvSpPr/>
          <p:nvPr/>
        </p:nvSpPr>
        <p:spPr>
          <a:xfrm>
            <a:off x="7040241" y="3037628"/>
            <a:ext cx="96589" cy="224925"/>
          </a:xfrm>
          <a:prstGeom prst="rect">
            <a:avLst/>
          </a:prstGeom>
          <a:noFill/>
          <a:ln/>
        </p:spPr>
        <p:txBody>
          <a:bodyPr wrap="none" rtlCol="0" anchor="t"/>
          <a:lstStyle/>
          <a:p>
            <a:pPr algn="ctr">
              <a:lnSpc>
                <a:spcPts val="1785"/>
              </a:lnSpc>
            </a:pPr>
            <a:r>
              <a:rPr lang="en-US" sz="1373" b="1" kern="0" spc="-28" dirty="0">
                <a:solidFill>
                  <a:srgbClr val="272525"/>
                </a:solidFill>
                <a:latin typeface="adonis-web" pitchFamily="34" charset="0"/>
                <a:ea typeface="adonis-web" pitchFamily="34" charset="-122"/>
                <a:cs typeface="adonis-web" pitchFamily="34" charset="-120"/>
              </a:rPr>
              <a:t>4</a:t>
            </a:r>
            <a:endParaRPr lang="en-US" sz="1373" dirty="0"/>
          </a:p>
        </p:txBody>
      </p:sp>
      <p:sp>
        <p:nvSpPr>
          <p:cNvPr id="27" name="Text 22">
            <a:extLst>
              <a:ext uri="{FF2B5EF4-FFF2-40B4-BE49-F238E27FC236}">
                <a16:creationId xmlns:a16="http://schemas.microsoft.com/office/drawing/2014/main" id="{88DC19F6-CD6E-7231-60E3-4D801DF97B73}"/>
              </a:ext>
            </a:extLst>
          </p:cNvPr>
          <p:cNvSpPr/>
          <p:nvPr/>
        </p:nvSpPr>
        <p:spPr>
          <a:xfrm>
            <a:off x="6300937" y="1716740"/>
            <a:ext cx="1575197" cy="187474"/>
          </a:xfrm>
          <a:prstGeom prst="rect">
            <a:avLst/>
          </a:prstGeom>
          <a:noFill/>
          <a:ln/>
        </p:spPr>
        <p:txBody>
          <a:bodyPr wrap="none" rtlCol="0" anchor="t"/>
          <a:lstStyle/>
          <a:p>
            <a:pPr algn="ctr">
              <a:lnSpc>
                <a:spcPts val="1488"/>
              </a:lnSpc>
            </a:pPr>
            <a:r>
              <a:rPr lang="en-US" sz="1144" b="1" kern="0" spc="-23" dirty="0">
                <a:solidFill>
                  <a:srgbClr val="272525"/>
                </a:solidFill>
                <a:latin typeface="adonis-web" pitchFamily="34" charset="0"/>
                <a:ea typeface="adonis-web" pitchFamily="34" charset="-122"/>
                <a:cs typeface="adonis-web" pitchFamily="34" charset="-120"/>
              </a:rPr>
              <a:t>Prediction and Evaluation</a:t>
            </a:r>
            <a:endParaRPr lang="en-US" sz="1144" dirty="0"/>
          </a:p>
        </p:txBody>
      </p:sp>
      <p:sp>
        <p:nvSpPr>
          <p:cNvPr id="28" name="Text 23">
            <a:extLst>
              <a:ext uri="{FF2B5EF4-FFF2-40B4-BE49-F238E27FC236}">
                <a16:creationId xmlns:a16="http://schemas.microsoft.com/office/drawing/2014/main" id="{BC99BBBF-76C2-4923-70B4-ACD0DA154C40}"/>
              </a:ext>
            </a:extLst>
          </p:cNvPr>
          <p:cNvSpPr/>
          <p:nvPr/>
        </p:nvSpPr>
        <p:spPr>
          <a:xfrm>
            <a:off x="5585148" y="2007997"/>
            <a:ext cx="3006774" cy="622919"/>
          </a:xfrm>
          <a:prstGeom prst="rect">
            <a:avLst/>
          </a:prstGeom>
          <a:noFill/>
          <a:ln/>
        </p:spPr>
        <p:txBody>
          <a:bodyPr wrap="square" rtlCol="0" anchor="t"/>
          <a:lstStyle/>
          <a:p>
            <a:pPr algn="ctr">
              <a:lnSpc>
                <a:spcPts val="1648"/>
              </a:lnSpc>
            </a:pPr>
            <a:r>
              <a:rPr lang="en-US" sz="915" kern="0" spc="-18" dirty="0">
                <a:solidFill>
                  <a:srgbClr val="272525"/>
                </a:solidFill>
                <a:latin typeface="Source Sans Pro" pitchFamily="34" charset="0"/>
                <a:ea typeface="Source Sans Pro" pitchFamily="34" charset="-122"/>
                <a:cs typeface="Source Sans Pro" pitchFamily="34" charset="-120"/>
              </a:rPr>
              <a:t>The trained model is used to predict labels for new, unseen data, and its performance is evaluated using various metrics, including accuracy, precision, recall, and F1-score.</a:t>
            </a:r>
            <a:endParaRPr lang="en-US" sz="915" dirty="0"/>
          </a:p>
        </p:txBody>
      </p:sp>
    </p:spTree>
    <p:extLst>
      <p:ext uri="{BB962C8B-B14F-4D97-AF65-F5344CB8AC3E}">
        <p14:creationId xmlns:p14="http://schemas.microsoft.com/office/powerpoint/2010/main" val="1823330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1">
            <a:extLst>
              <a:ext uri="{FF2B5EF4-FFF2-40B4-BE49-F238E27FC236}">
                <a16:creationId xmlns:a16="http://schemas.microsoft.com/office/drawing/2014/main" id="{1A337367-9DD4-B03E-4EC9-A1ACFCF7D121}"/>
              </a:ext>
            </a:extLst>
          </p:cNvPr>
          <p:cNvSpPr/>
          <p:nvPr/>
        </p:nvSpPr>
        <p:spPr>
          <a:xfrm>
            <a:off x="1" y="130629"/>
            <a:ext cx="9144000" cy="751114"/>
          </a:xfrm>
          <a:prstGeom prst="rect">
            <a:avLst/>
          </a:prstGeom>
          <a:noFill/>
          <a:ln/>
        </p:spPr>
        <p:txBody>
          <a:bodyPr wrap="none" rtlCol="0" anchor="t"/>
          <a:lstStyle/>
          <a:p>
            <a:pPr marL="0" indent="0">
              <a:lnSpc>
                <a:spcPts val="4534"/>
              </a:lnSpc>
              <a:buNone/>
            </a:pPr>
            <a:r>
              <a:rPr lang="en-US" sz="2400" b="1" kern="0" spc="-70" dirty="0">
                <a:solidFill>
                  <a:srgbClr val="FF0000"/>
                </a:solidFill>
                <a:latin typeface="adonis-web" pitchFamily="34" charset="0"/>
                <a:ea typeface="adonis-web" pitchFamily="34" charset="-122"/>
                <a:cs typeface="adonis-web" pitchFamily="34" charset="-120"/>
              </a:rPr>
              <a:t>ML Algorithms Used by Autokeras for Image Classification</a:t>
            </a:r>
            <a:endParaRPr lang="en-US" sz="2400" dirty="0">
              <a:solidFill>
                <a:srgbClr val="FF0000"/>
              </a:solidFill>
            </a:endParaRPr>
          </a:p>
        </p:txBody>
      </p:sp>
      <p:sp>
        <p:nvSpPr>
          <p:cNvPr id="7" name="Text 2">
            <a:extLst>
              <a:ext uri="{FF2B5EF4-FFF2-40B4-BE49-F238E27FC236}">
                <a16:creationId xmlns:a16="http://schemas.microsoft.com/office/drawing/2014/main" id="{42838F8F-4CD2-AB41-CFA8-8255BF9E4AA9}"/>
              </a:ext>
            </a:extLst>
          </p:cNvPr>
          <p:cNvSpPr/>
          <p:nvPr/>
        </p:nvSpPr>
        <p:spPr>
          <a:xfrm>
            <a:off x="1" y="702130"/>
            <a:ext cx="9143998" cy="751114"/>
          </a:xfrm>
          <a:prstGeom prst="rect">
            <a:avLst/>
          </a:prstGeom>
          <a:noFill/>
          <a:ln/>
        </p:spPr>
        <p:txBody>
          <a:bodyPr wrap="square" rtlCol="0" anchor="t"/>
          <a:lstStyle/>
          <a:p>
            <a:pPr marL="0" indent="0">
              <a:lnSpc>
                <a:spcPts val="2511"/>
              </a:lnSpc>
              <a:buNone/>
            </a:pPr>
            <a:r>
              <a:rPr lang="en-US" sz="1395" kern="0" spc="-28" dirty="0">
                <a:solidFill>
                  <a:srgbClr val="272525"/>
                </a:solidFill>
                <a:latin typeface="Source Sans Pro" pitchFamily="34" charset="0"/>
                <a:ea typeface="Source Sans Pro" pitchFamily="34" charset="-122"/>
                <a:cs typeface="Source Sans Pro" pitchFamily="34" charset="-120"/>
              </a:rPr>
              <a:t>Autokeras uses various ML algorithms, such as Convolutional Neural Networks (CNNs), Residual Networks (ResNets), and Inception Networks, to perform image classification. It selects the best algorithm for a given task using Bayesian optimization.</a:t>
            </a:r>
            <a:endParaRPr lang="en-US" sz="1395" dirty="0"/>
          </a:p>
        </p:txBody>
      </p:sp>
      <p:pic>
        <p:nvPicPr>
          <p:cNvPr id="8" name="Image 1" descr="preencoded.png">
            <a:extLst>
              <a:ext uri="{FF2B5EF4-FFF2-40B4-BE49-F238E27FC236}">
                <a16:creationId xmlns:a16="http://schemas.microsoft.com/office/drawing/2014/main" id="{4690DB98-3BEA-20D8-35CC-45D70D65D0E4}"/>
              </a:ext>
            </a:extLst>
          </p:cNvPr>
          <p:cNvPicPr>
            <a:picLocks noChangeAspect="1"/>
          </p:cNvPicPr>
          <p:nvPr/>
        </p:nvPicPr>
        <p:blipFill>
          <a:blip r:embed="rId2"/>
          <a:stretch>
            <a:fillRect/>
          </a:stretch>
        </p:blipFill>
        <p:spPr>
          <a:xfrm>
            <a:off x="677110" y="1785157"/>
            <a:ext cx="1657876" cy="1255086"/>
          </a:xfrm>
          <a:prstGeom prst="rect">
            <a:avLst/>
          </a:prstGeom>
        </p:spPr>
      </p:pic>
      <p:sp>
        <p:nvSpPr>
          <p:cNvPr id="9" name="Text 3">
            <a:extLst>
              <a:ext uri="{FF2B5EF4-FFF2-40B4-BE49-F238E27FC236}">
                <a16:creationId xmlns:a16="http://schemas.microsoft.com/office/drawing/2014/main" id="{205E7B8C-957D-13F2-FEF0-5D9D3DABE53B}"/>
              </a:ext>
            </a:extLst>
          </p:cNvPr>
          <p:cNvSpPr/>
          <p:nvPr/>
        </p:nvSpPr>
        <p:spPr>
          <a:xfrm>
            <a:off x="130630" y="3135088"/>
            <a:ext cx="3314699" cy="555169"/>
          </a:xfrm>
          <a:prstGeom prst="rect">
            <a:avLst/>
          </a:prstGeom>
          <a:noFill/>
          <a:ln/>
        </p:spPr>
        <p:txBody>
          <a:bodyPr wrap="none" rtlCol="0" anchor="t"/>
          <a:lstStyle/>
          <a:p>
            <a:pPr marL="0" indent="0" algn="ctr">
              <a:lnSpc>
                <a:spcPts val="2267"/>
              </a:lnSpc>
              <a:buNone/>
            </a:pPr>
            <a:r>
              <a:rPr lang="en-US" b="1" kern="0" spc="-35" dirty="0">
                <a:solidFill>
                  <a:srgbClr val="FF0000"/>
                </a:solidFill>
                <a:latin typeface="adonis-web" pitchFamily="34" charset="0"/>
                <a:ea typeface="adonis-web" pitchFamily="34" charset="-122"/>
                <a:cs typeface="adonis-web" pitchFamily="34" charset="-120"/>
              </a:rPr>
              <a:t>Convolutional Neural Networks (CNNs)</a:t>
            </a:r>
            <a:endParaRPr lang="en-US" dirty="0">
              <a:solidFill>
                <a:srgbClr val="FF0000"/>
              </a:solidFill>
            </a:endParaRPr>
          </a:p>
        </p:txBody>
      </p:sp>
      <p:sp>
        <p:nvSpPr>
          <p:cNvPr id="10" name="Text 4">
            <a:extLst>
              <a:ext uri="{FF2B5EF4-FFF2-40B4-BE49-F238E27FC236}">
                <a16:creationId xmlns:a16="http://schemas.microsoft.com/office/drawing/2014/main" id="{636F0E03-5993-1770-7C1D-33C74B584CDE}"/>
              </a:ext>
            </a:extLst>
          </p:cNvPr>
          <p:cNvSpPr/>
          <p:nvPr/>
        </p:nvSpPr>
        <p:spPr>
          <a:xfrm>
            <a:off x="1" y="3510643"/>
            <a:ext cx="3669505" cy="1632857"/>
          </a:xfrm>
          <a:prstGeom prst="rect">
            <a:avLst/>
          </a:prstGeom>
          <a:noFill/>
          <a:ln/>
        </p:spPr>
        <p:txBody>
          <a:bodyPr wrap="square" rtlCol="0" anchor="t"/>
          <a:lstStyle/>
          <a:p>
            <a:pPr marL="0" indent="0" algn="ctr">
              <a:lnSpc>
                <a:spcPts val="2511"/>
              </a:lnSpc>
              <a:buNone/>
            </a:pPr>
            <a:r>
              <a:rPr lang="en-US" sz="1395" kern="0" spc="-28" dirty="0">
                <a:solidFill>
                  <a:srgbClr val="272525"/>
                </a:solidFill>
                <a:latin typeface="Source Sans Pro" pitchFamily="34" charset="0"/>
                <a:ea typeface="Source Sans Pro" pitchFamily="34" charset="-122"/>
                <a:cs typeface="Source Sans Pro" pitchFamily="34" charset="-120"/>
              </a:rPr>
              <a:t>CNNs are commonly used for image classification tasks. They consist of multiple convolutional and pooling layers that learn to detect various features of the input image.</a:t>
            </a:r>
            <a:endParaRPr lang="en-US" sz="1395" dirty="0"/>
          </a:p>
        </p:txBody>
      </p:sp>
      <p:pic>
        <p:nvPicPr>
          <p:cNvPr id="11" name="Image 2" descr="preencoded.png">
            <a:extLst>
              <a:ext uri="{FF2B5EF4-FFF2-40B4-BE49-F238E27FC236}">
                <a16:creationId xmlns:a16="http://schemas.microsoft.com/office/drawing/2014/main" id="{9059D273-16FE-E670-B67B-E918496891C0}"/>
              </a:ext>
            </a:extLst>
          </p:cNvPr>
          <p:cNvPicPr>
            <a:picLocks noChangeAspect="1"/>
          </p:cNvPicPr>
          <p:nvPr/>
        </p:nvPicPr>
        <p:blipFill>
          <a:blip r:embed="rId3"/>
          <a:stretch>
            <a:fillRect/>
          </a:stretch>
        </p:blipFill>
        <p:spPr>
          <a:xfrm>
            <a:off x="3669506" y="1599754"/>
            <a:ext cx="2303383" cy="1255086"/>
          </a:xfrm>
          <a:prstGeom prst="rect">
            <a:avLst/>
          </a:prstGeom>
        </p:spPr>
      </p:pic>
      <p:sp>
        <p:nvSpPr>
          <p:cNvPr id="12" name="Text 5">
            <a:extLst>
              <a:ext uri="{FF2B5EF4-FFF2-40B4-BE49-F238E27FC236}">
                <a16:creationId xmlns:a16="http://schemas.microsoft.com/office/drawing/2014/main" id="{AE1976C8-50E5-1C43-C240-656FB9B47FC3}"/>
              </a:ext>
            </a:extLst>
          </p:cNvPr>
          <p:cNvSpPr/>
          <p:nvPr/>
        </p:nvSpPr>
        <p:spPr>
          <a:xfrm>
            <a:off x="3624943" y="3102429"/>
            <a:ext cx="2596243" cy="408214"/>
          </a:xfrm>
          <a:prstGeom prst="rect">
            <a:avLst/>
          </a:prstGeom>
          <a:noFill/>
          <a:ln/>
        </p:spPr>
        <p:txBody>
          <a:bodyPr wrap="none" rtlCol="0" anchor="t"/>
          <a:lstStyle/>
          <a:p>
            <a:pPr marL="0" indent="0" algn="ctr">
              <a:lnSpc>
                <a:spcPts val="2267"/>
              </a:lnSpc>
              <a:buNone/>
            </a:pPr>
            <a:r>
              <a:rPr lang="en-US" b="1" kern="0" spc="-35" dirty="0">
                <a:solidFill>
                  <a:srgbClr val="FF0000"/>
                </a:solidFill>
                <a:latin typeface="adonis-web" pitchFamily="34" charset="0"/>
                <a:ea typeface="adonis-web" pitchFamily="34" charset="-122"/>
                <a:cs typeface="adonis-web" pitchFamily="34" charset="-120"/>
              </a:rPr>
              <a:t>Residual Networks (ResNets)</a:t>
            </a:r>
            <a:endParaRPr lang="en-US" dirty="0">
              <a:solidFill>
                <a:srgbClr val="FF0000"/>
              </a:solidFill>
            </a:endParaRPr>
          </a:p>
        </p:txBody>
      </p:sp>
      <p:sp>
        <p:nvSpPr>
          <p:cNvPr id="13" name="Text 6">
            <a:extLst>
              <a:ext uri="{FF2B5EF4-FFF2-40B4-BE49-F238E27FC236}">
                <a16:creationId xmlns:a16="http://schemas.microsoft.com/office/drawing/2014/main" id="{735D324D-D063-915A-368F-3DAC93BF85D8}"/>
              </a:ext>
            </a:extLst>
          </p:cNvPr>
          <p:cNvSpPr/>
          <p:nvPr/>
        </p:nvSpPr>
        <p:spPr>
          <a:xfrm>
            <a:off x="3669507" y="3396343"/>
            <a:ext cx="2731294" cy="1632857"/>
          </a:xfrm>
          <a:prstGeom prst="rect">
            <a:avLst/>
          </a:prstGeom>
          <a:noFill/>
          <a:ln/>
        </p:spPr>
        <p:txBody>
          <a:bodyPr wrap="square" rtlCol="0" anchor="t"/>
          <a:lstStyle/>
          <a:p>
            <a:pPr marL="0" indent="0" algn="ctr">
              <a:lnSpc>
                <a:spcPts val="2511"/>
              </a:lnSpc>
              <a:buNone/>
            </a:pPr>
            <a:r>
              <a:rPr lang="en-US" sz="1395" kern="0" spc="-28" dirty="0">
                <a:solidFill>
                  <a:srgbClr val="272525"/>
                </a:solidFill>
                <a:latin typeface="Source Sans Pro" pitchFamily="34" charset="0"/>
                <a:ea typeface="Source Sans Pro" pitchFamily="34" charset="-122"/>
                <a:cs typeface="Source Sans Pro" pitchFamily="34" charset="-120"/>
              </a:rPr>
              <a:t>ResNets use skip connections to link earlier layers to later ones, allowing the network to learn more efficiently and prevent the vanishing gradient problem.</a:t>
            </a:r>
            <a:endParaRPr lang="en-US" sz="1395" dirty="0"/>
          </a:p>
        </p:txBody>
      </p:sp>
      <p:pic>
        <p:nvPicPr>
          <p:cNvPr id="14" name="Image 3" descr="preencoded.png">
            <a:extLst>
              <a:ext uri="{FF2B5EF4-FFF2-40B4-BE49-F238E27FC236}">
                <a16:creationId xmlns:a16="http://schemas.microsoft.com/office/drawing/2014/main" id="{EBFC4527-603C-1FBB-E196-BD9E05A2961E}"/>
              </a:ext>
            </a:extLst>
          </p:cNvPr>
          <p:cNvPicPr>
            <a:picLocks noChangeAspect="1"/>
          </p:cNvPicPr>
          <p:nvPr/>
        </p:nvPicPr>
        <p:blipFill>
          <a:blip r:embed="rId4"/>
          <a:stretch>
            <a:fillRect/>
          </a:stretch>
        </p:blipFill>
        <p:spPr>
          <a:xfrm>
            <a:off x="6400800" y="1338721"/>
            <a:ext cx="2303383" cy="1516119"/>
          </a:xfrm>
          <a:prstGeom prst="rect">
            <a:avLst/>
          </a:prstGeom>
        </p:spPr>
      </p:pic>
      <p:sp>
        <p:nvSpPr>
          <p:cNvPr id="15" name="Text 7">
            <a:extLst>
              <a:ext uri="{FF2B5EF4-FFF2-40B4-BE49-F238E27FC236}">
                <a16:creationId xmlns:a16="http://schemas.microsoft.com/office/drawing/2014/main" id="{968D901B-3845-C893-E47A-84B8D84F75BC}"/>
              </a:ext>
            </a:extLst>
          </p:cNvPr>
          <p:cNvSpPr/>
          <p:nvPr/>
        </p:nvSpPr>
        <p:spPr>
          <a:xfrm>
            <a:off x="6445366" y="3040244"/>
            <a:ext cx="2596243" cy="356099"/>
          </a:xfrm>
          <a:prstGeom prst="rect">
            <a:avLst/>
          </a:prstGeom>
          <a:noFill/>
          <a:ln/>
        </p:spPr>
        <p:txBody>
          <a:bodyPr wrap="none" rtlCol="0" anchor="t"/>
          <a:lstStyle/>
          <a:p>
            <a:pPr marL="0" indent="0" algn="ctr">
              <a:lnSpc>
                <a:spcPts val="2267"/>
              </a:lnSpc>
              <a:buNone/>
            </a:pPr>
            <a:r>
              <a:rPr lang="en-US" sz="1744" b="1" kern="0" spc="-35" dirty="0">
                <a:solidFill>
                  <a:srgbClr val="FF0000"/>
                </a:solidFill>
                <a:latin typeface="adonis-web" pitchFamily="34" charset="0"/>
                <a:ea typeface="adonis-web" pitchFamily="34" charset="-122"/>
                <a:cs typeface="adonis-web" pitchFamily="34" charset="-120"/>
              </a:rPr>
              <a:t>Inception Networks</a:t>
            </a:r>
            <a:endParaRPr lang="en-US" sz="1744" dirty="0">
              <a:solidFill>
                <a:srgbClr val="FF0000"/>
              </a:solidFill>
            </a:endParaRPr>
          </a:p>
        </p:txBody>
      </p:sp>
      <p:sp>
        <p:nvSpPr>
          <p:cNvPr id="16" name="Text 8">
            <a:extLst>
              <a:ext uri="{FF2B5EF4-FFF2-40B4-BE49-F238E27FC236}">
                <a16:creationId xmlns:a16="http://schemas.microsoft.com/office/drawing/2014/main" id="{09E8CC5F-84B9-98B5-1738-A05A5A5F03BF}"/>
              </a:ext>
            </a:extLst>
          </p:cNvPr>
          <p:cNvSpPr/>
          <p:nvPr/>
        </p:nvSpPr>
        <p:spPr>
          <a:xfrm>
            <a:off x="6445365" y="3396343"/>
            <a:ext cx="2731295" cy="1747157"/>
          </a:xfrm>
          <a:prstGeom prst="rect">
            <a:avLst/>
          </a:prstGeom>
          <a:noFill/>
          <a:ln/>
        </p:spPr>
        <p:txBody>
          <a:bodyPr wrap="square" rtlCol="0" anchor="t"/>
          <a:lstStyle/>
          <a:p>
            <a:pPr marL="0" indent="0" algn="ctr">
              <a:lnSpc>
                <a:spcPts val="2511"/>
              </a:lnSpc>
              <a:buNone/>
            </a:pPr>
            <a:r>
              <a:rPr lang="en-US" sz="1395" kern="0" spc="-28" dirty="0">
                <a:solidFill>
                  <a:srgbClr val="272525"/>
                </a:solidFill>
                <a:latin typeface="Source Sans Pro" pitchFamily="34" charset="0"/>
                <a:ea typeface="Source Sans Pro" pitchFamily="34" charset="-122"/>
                <a:cs typeface="Source Sans Pro" pitchFamily="34" charset="-120"/>
              </a:rPr>
              <a:t>Inception Networks use multiple convolutional filters of varying sizes to capture features at different scales, improving the accuracy of the model.</a:t>
            </a:r>
            <a:endParaRPr lang="en-US" sz="1395" dirty="0"/>
          </a:p>
        </p:txBody>
      </p:sp>
    </p:spTree>
    <p:extLst>
      <p:ext uri="{BB962C8B-B14F-4D97-AF65-F5344CB8AC3E}">
        <p14:creationId xmlns:p14="http://schemas.microsoft.com/office/powerpoint/2010/main" val="362838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A0783D0-3672-B72E-C086-26026FE29299}"/>
              </a:ext>
            </a:extLst>
          </p:cNvPr>
          <p:cNvSpPr txBox="1">
            <a:spLocks/>
          </p:cNvSpPr>
          <p:nvPr/>
        </p:nvSpPr>
        <p:spPr>
          <a:xfrm>
            <a:off x="152400" y="517525"/>
            <a:ext cx="8915400" cy="4495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a:latin typeface="MinionPro-Regular"/>
            </a:endParaRPr>
          </a:p>
          <a:p>
            <a:pPr marL="285750" indent="-285750">
              <a:buFont typeface="Arial" panose="020B0604020202020204" pitchFamily="34" charset="0"/>
              <a:buChar char="•"/>
            </a:pPr>
            <a:endParaRPr lang="en-IN" dirty="0"/>
          </a:p>
        </p:txBody>
      </p:sp>
      <p:sp>
        <p:nvSpPr>
          <p:cNvPr id="5" name="Text 1">
            <a:extLst>
              <a:ext uri="{FF2B5EF4-FFF2-40B4-BE49-F238E27FC236}">
                <a16:creationId xmlns:a16="http://schemas.microsoft.com/office/drawing/2014/main" id="{369FFFA4-E69C-F8BB-C20E-68FE27A365C6}"/>
              </a:ext>
            </a:extLst>
          </p:cNvPr>
          <p:cNvSpPr/>
          <p:nvPr/>
        </p:nvSpPr>
        <p:spPr>
          <a:xfrm>
            <a:off x="1" y="0"/>
            <a:ext cx="9144000" cy="868223"/>
          </a:xfrm>
          <a:prstGeom prst="rect">
            <a:avLst/>
          </a:prstGeom>
          <a:noFill/>
          <a:ln/>
        </p:spPr>
        <p:txBody>
          <a:bodyPr wrap="square" rtlCol="0" anchor="t"/>
          <a:lstStyle/>
          <a:p>
            <a:pPr marL="0" indent="0">
              <a:lnSpc>
                <a:spcPts val="5749"/>
              </a:lnSpc>
              <a:buNone/>
            </a:pPr>
            <a:r>
              <a:rPr lang="en-US" sz="2400" b="1" kern="0" spc="-88" dirty="0">
                <a:solidFill>
                  <a:srgbClr val="FF0000"/>
                </a:solidFill>
                <a:latin typeface="adonis-web" pitchFamily="34" charset="0"/>
                <a:ea typeface="adonis-web" pitchFamily="34" charset="-122"/>
                <a:cs typeface="adonis-web" pitchFamily="34" charset="-120"/>
              </a:rPr>
              <a:t>How Autokeras Selects the Best Algorithm for image classification</a:t>
            </a:r>
            <a:endParaRPr lang="en-US" sz="2400" dirty="0">
              <a:solidFill>
                <a:srgbClr val="FF0000"/>
              </a:solidFill>
            </a:endParaRPr>
          </a:p>
        </p:txBody>
      </p:sp>
      <p:sp>
        <p:nvSpPr>
          <p:cNvPr id="6" name="Text 2">
            <a:extLst>
              <a:ext uri="{FF2B5EF4-FFF2-40B4-BE49-F238E27FC236}">
                <a16:creationId xmlns:a16="http://schemas.microsoft.com/office/drawing/2014/main" id="{7C665326-F269-CE55-F4F2-4693254CE098}"/>
              </a:ext>
            </a:extLst>
          </p:cNvPr>
          <p:cNvSpPr/>
          <p:nvPr/>
        </p:nvSpPr>
        <p:spPr>
          <a:xfrm>
            <a:off x="76201" y="868223"/>
            <a:ext cx="9047618" cy="1295399"/>
          </a:xfrm>
          <a:prstGeom prst="rect">
            <a:avLst/>
          </a:prstGeom>
          <a:noFill/>
          <a:ln/>
        </p:spPr>
        <p:txBody>
          <a:bodyPr wrap="square" rtlCol="0" anchor="t"/>
          <a:lstStyle/>
          <a:p>
            <a:pPr marL="0" indent="0">
              <a:lnSpc>
                <a:spcPts val="3184"/>
              </a:lnSpc>
              <a:buNone/>
            </a:pPr>
            <a:r>
              <a:rPr lang="en-US" sz="1769" kern="0" spc="-35" dirty="0">
                <a:solidFill>
                  <a:srgbClr val="272525"/>
                </a:solidFill>
                <a:latin typeface="Source Sans Pro" pitchFamily="34" charset="0"/>
                <a:ea typeface="Source Sans Pro" pitchFamily="34" charset="-122"/>
                <a:cs typeface="Source Sans Pro" pitchFamily="34" charset="-120"/>
              </a:rPr>
              <a:t>Autokeras uses Bayesian optimization to select the best ML algorithm for a given image classification task. It iteratively evaluates the performance of various algorithms on a subset of the dataset and updates its model accordingly.</a:t>
            </a:r>
            <a:endParaRPr lang="en-US" sz="1769" dirty="0"/>
          </a:p>
        </p:txBody>
      </p:sp>
      <p:sp>
        <p:nvSpPr>
          <p:cNvPr id="7" name="Shape 3">
            <a:extLst>
              <a:ext uri="{FF2B5EF4-FFF2-40B4-BE49-F238E27FC236}">
                <a16:creationId xmlns:a16="http://schemas.microsoft.com/office/drawing/2014/main" id="{B9820D6F-CA69-5270-0682-A3BACEC91D9A}"/>
              </a:ext>
            </a:extLst>
          </p:cNvPr>
          <p:cNvSpPr/>
          <p:nvPr/>
        </p:nvSpPr>
        <p:spPr>
          <a:xfrm>
            <a:off x="152400" y="2424036"/>
            <a:ext cx="505420" cy="501704"/>
          </a:xfrm>
          <a:prstGeom prst="roundRect">
            <a:avLst>
              <a:gd name="adj" fmla="val 10936"/>
            </a:avLst>
          </a:prstGeom>
          <a:solidFill>
            <a:srgbClr val="FF0000"/>
          </a:solidFill>
          <a:ln w="7620">
            <a:solidFill>
              <a:srgbClr val="D7A1F7"/>
            </a:solidFill>
            <a:prstDash val="solid"/>
          </a:ln>
        </p:spPr>
        <p:txBody>
          <a:bodyPr/>
          <a:lstStyle/>
          <a:p>
            <a:r>
              <a:rPr lang="en-US" b="1" kern="0" spc="-53" dirty="0">
                <a:solidFill>
                  <a:srgbClr val="272525"/>
                </a:solidFill>
                <a:latin typeface="adonis-web" pitchFamily="34" charset="0"/>
                <a:ea typeface="adonis-web" pitchFamily="34" charset="-122"/>
                <a:cs typeface="adonis-web" pitchFamily="34" charset="-120"/>
              </a:rPr>
              <a:t>1</a:t>
            </a:r>
            <a:endParaRPr lang="en-US" dirty="0"/>
          </a:p>
          <a:p>
            <a:endParaRPr lang="en-IN" dirty="0">
              <a:solidFill>
                <a:srgbClr val="FF0000"/>
              </a:solidFill>
            </a:endParaRPr>
          </a:p>
        </p:txBody>
      </p:sp>
      <p:sp>
        <p:nvSpPr>
          <p:cNvPr id="8" name="Text 4">
            <a:extLst>
              <a:ext uri="{FF2B5EF4-FFF2-40B4-BE49-F238E27FC236}">
                <a16:creationId xmlns:a16="http://schemas.microsoft.com/office/drawing/2014/main" id="{C1FB8625-2DCA-AB9E-4D49-FC25E1CD900B}"/>
              </a:ext>
            </a:extLst>
          </p:cNvPr>
          <p:cNvSpPr/>
          <p:nvPr/>
        </p:nvSpPr>
        <p:spPr>
          <a:xfrm>
            <a:off x="1003102" y="4949319"/>
            <a:ext cx="183833" cy="434810"/>
          </a:xfrm>
          <a:prstGeom prst="rect">
            <a:avLst/>
          </a:prstGeom>
          <a:noFill/>
          <a:ln/>
        </p:spPr>
        <p:txBody>
          <a:bodyPr wrap="none" rtlCol="0" anchor="t"/>
          <a:lstStyle/>
          <a:p>
            <a:pPr marL="0" indent="0" algn="ctr">
              <a:lnSpc>
                <a:spcPts val="3449"/>
              </a:lnSpc>
              <a:buNone/>
            </a:pPr>
            <a:endParaRPr lang="en-US" sz="2653" dirty="0"/>
          </a:p>
        </p:txBody>
      </p:sp>
      <p:sp>
        <p:nvSpPr>
          <p:cNvPr id="9" name="Text 5">
            <a:extLst>
              <a:ext uri="{FF2B5EF4-FFF2-40B4-BE49-F238E27FC236}">
                <a16:creationId xmlns:a16="http://schemas.microsoft.com/office/drawing/2014/main" id="{40E4DD76-7AE7-07CF-AEE9-7EDE20F5642E}"/>
              </a:ext>
            </a:extLst>
          </p:cNvPr>
          <p:cNvSpPr/>
          <p:nvPr/>
        </p:nvSpPr>
        <p:spPr>
          <a:xfrm>
            <a:off x="657820" y="2424037"/>
            <a:ext cx="3539847" cy="501704"/>
          </a:xfrm>
          <a:prstGeom prst="rect">
            <a:avLst/>
          </a:prstGeom>
          <a:noFill/>
          <a:ln/>
        </p:spPr>
        <p:txBody>
          <a:bodyPr wrap="none" rtlCol="0" anchor="t"/>
          <a:lstStyle/>
          <a:p>
            <a:pPr marL="0" indent="0">
              <a:lnSpc>
                <a:spcPts val="2874"/>
              </a:lnSpc>
              <a:buNone/>
            </a:pPr>
            <a:r>
              <a:rPr lang="en-US" sz="2000" b="1" kern="0" spc="-44" dirty="0">
                <a:solidFill>
                  <a:srgbClr val="FF0000"/>
                </a:solidFill>
                <a:latin typeface="adonis-web" pitchFamily="34" charset="0"/>
                <a:ea typeface="adonis-web" pitchFamily="34" charset="-122"/>
                <a:cs typeface="adonis-web" pitchFamily="34" charset="-120"/>
              </a:rPr>
              <a:t>Bayesian Optimization</a:t>
            </a:r>
            <a:endParaRPr lang="en-US" sz="2000" dirty="0">
              <a:solidFill>
                <a:srgbClr val="FF0000"/>
              </a:solidFill>
            </a:endParaRPr>
          </a:p>
        </p:txBody>
      </p:sp>
      <p:sp>
        <p:nvSpPr>
          <p:cNvPr id="10" name="Text 6">
            <a:extLst>
              <a:ext uri="{FF2B5EF4-FFF2-40B4-BE49-F238E27FC236}">
                <a16:creationId xmlns:a16="http://schemas.microsoft.com/office/drawing/2014/main" id="{FAA58A48-0A3F-7B25-1C60-A1811E60E13C}"/>
              </a:ext>
            </a:extLst>
          </p:cNvPr>
          <p:cNvSpPr/>
          <p:nvPr/>
        </p:nvSpPr>
        <p:spPr>
          <a:xfrm>
            <a:off x="657821" y="2803526"/>
            <a:ext cx="3228380" cy="2284488"/>
          </a:xfrm>
          <a:prstGeom prst="rect">
            <a:avLst/>
          </a:prstGeom>
          <a:noFill/>
          <a:ln/>
        </p:spPr>
        <p:txBody>
          <a:bodyPr wrap="square" rtlCol="0" anchor="t"/>
          <a:lstStyle/>
          <a:p>
            <a:pPr marL="0" indent="0">
              <a:lnSpc>
                <a:spcPts val="3184"/>
              </a:lnSpc>
              <a:buNone/>
            </a:pPr>
            <a:r>
              <a:rPr lang="en-US" sz="1600" kern="0" spc="-35" dirty="0">
                <a:solidFill>
                  <a:srgbClr val="272525"/>
                </a:solidFill>
                <a:latin typeface="Source Sans Pro" pitchFamily="34" charset="0"/>
                <a:ea typeface="Source Sans Pro" pitchFamily="34" charset="-122"/>
                <a:cs typeface="Source Sans Pro" pitchFamily="34" charset="-120"/>
              </a:rPr>
              <a:t>Autokeras uses a probabilistic model to predict the performance of various ML algorithms, given their hyperparameters and the available dataset.</a:t>
            </a:r>
            <a:endParaRPr lang="en-US" sz="1600" dirty="0"/>
          </a:p>
        </p:txBody>
      </p:sp>
      <p:sp>
        <p:nvSpPr>
          <p:cNvPr id="11" name="Shape 7">
            <a:extLst>
              <a:ext uri="{FF2B5EF4-FFF2-40B4-BE49-F238E27FC236}">
                <a16:creationId xmlns:a16="http://schemas.microsoft.com/office/drawing/2014/main" id="{9689FD34-3059-16BF-A617-AC71CC963025}"/>
              </a:ext>
            </a:extLst>
          </p:cNvPr>
          <p:cNvSpPr/>
          <p:nvPr/>
        </p:nvSpPr>
        <p:spPr>
          <a:xfrm>
            <a:off x="3505200" y="2388015"/>
            <a:ext cx="381001" cy="501704"/>
          </a:xfrm>
          <a:prstGeom prst="roundRect">
            <a:avLst>
              <a:gd name="adj" fmla="val 10936"/>
            </a:avLst>
          </a:prstGeom>
          <a:solidFill>
            <a:srgbClr val="FF0000"/>
          </a:solidFill>
          <a:ln w="7620">
            <a:solidFill>
              <a:srgbClr val="D7A1F7"/>
            </a:solidFill>
            <a:prstDash val="solid"/>
          </a:ln>
        </p:spPr>
        <p:txBody>
          <a:bodyPr/>
          <a:lstStyle/>
          <a:p>
            <a:r>
              <a:rPr lang="en-IN" dirty="0"/>
              <a:t>2</a:t>
            </a:r>
          </a:p>
        </p:txBody>
      </p:sp>
      <p:sp>
        <p:nvSpPr>
          <p:cNvPr id="12" name="Text 8">
            <a:extLst>
              <a:ext uri="{FF2B5EF4-FFF2-40B4-BE49-F238E27FC236}">
                <a16:creationId xmlns:a16="http://schemas.microsoft.com/office/drawing/2014/main" id="{7D903545-CD8F-3072-55DF-CC0FDE0D7CC4}"/>
              </a:ext>
            </a:extLst>
          </p:cNvPr>
          <p:cNvSpPr/>
          <p:nvPr/>
        </p:nvSpPr>
        <p:spPr>
          <a:xfrm>
            <a:off x="5393174" y="4949319"/>
            <a:ext cx="183833" cy="434810"/>
          </a:xfrm>
          <a:prstGeom prst="rect">
            <a:avLst/>
          </a:prstGeom>
          <a:noFill/>
          <a:ln/>
        </p:spPr>
        <p:txBody>
          <a:bodyPr wrap="none" rtlCol="0" anchor="t"/>
          <a:lstStyle/>
          <a:p>
            <a:pPr marL="0" indent="0" algn="ctr">
              <a:lnSpc>
                <a:spcPts val="3449"/>
              </a:lnSpc>
              <a:buNone/>
            </a:pPr>
            <a:endParaRPr lang="en-US" sz="2653" dirty="0"/>
          </a:p>
        </p:txBody>
      </p:sp>
      <p:sp>
        <p:nvSpPr>
          <p:cNvPr id="13" name="Text 9">
            <a:extLst>
              <a:ext uri="{FF2B5EF4-FFF2-40B4-BE49-F238E27FC236}">
                <a16:creationId xmlns:a16="http://schemas.microsoft.com/office/drawing/2014/main" id="{7045C1E8-DDA3-AB6D-12BE-AE556B50BD0E}"/>
              </a:ext>
            </a:extLst>
          </p:cNvPr>
          <p:cNvSpPr/>
          <p:nvPr/>
        </p:nvSpPr>
        <p:spPr>
          <a:xfrm>
            <a:off x="3983474" y="2422525"/>
            <a:ext cx="2418934" cy="387941"/>
          </a:xfrm>
          <a:prstGeom prst="rect">
            <a:avLst/>
          </a:prstGeom>
          <a:noFill/>
          <a:ln/>
        </p:spPr>
        <p:txBody>
          <a:bodyPr wrap="none" rtlCol="0" anchor="t"/>
          <a:lstStyle/>
          <a:p>
            <a:pPr marL="0" indent="0">
              <a:lnSpc>
                <a:spcPts val="2874"/>
              </a:lnSpc>
              <a:buNone/>
            </a:pPr>
            <a:r>
              <a:rPr lang="en-US" sz="1800" b="1" kern="0" spc="-44" dirty="0">
                <a:solidFill>
                  <a:srgbClr val="FF0000"/>
                </a:solidFill>
                <a:latin typeface="adonis-web" pitchFamily="34" charset="0"/>
                <a:ea typeface="adonis-web" pitchFamily="34" charset="-122"/>
                <a:cs typeface="adonis-web" pitchFamily="34" charset="-120"/>
              </a:rPr>
              <a:t>Surrogate Functions</a:t>
            </a:r>
            <a:endParaRPr lang="en-US" sz="1800" dirty="0">
              <a:solidFill>
                <a:srgbClr val="FF0000"/>
              </a:solidFill>
            </a:endParaRPr>
          </a:p>
        </p:txBody>
      </p:sp>
      <p:sp>
        <p:nvSpPr>
          <p:cNvPr id="14" name="Text 10">
            <a:extLst>
              <a:ext uri="{FF2B5EF4-FFF2-40B4-BE49-F238E27FC236}">
                <a16:creationId xmlns:a16="http://schemas.microsoft.com/office/drawing/2014/main" id="{720A4C05-09F0-FCC1-929E-88E1469939B3}"/>
              </a:ext>
            </a:extLst>
          </p:cNvPr>
          <p:cNvSpPr/>
          <p:nvPr/>
        </p:nvSpPr>
        <p:spPr>
          <a:xfrm>
            <a:off x="3826072" y="2803526"/>
            <a:ext cx="2902208" cy="2245822"/>
          </a:xfrm>
          <a:prstGeom prst="rect">
            <a:avLst/>
          </a:prstGeom>
          <a:noFill/>
          <a:ln/>
        </p:spPr>
        <p:txBody>
          <a:bodyPr wrap="square" rtlCol="0" anchor="t"/>
          <a:lstStyle/>
          <a:p>
            <a:pPr marL="0" indent="0">
              <a:lnSpc>
                <a:spcPts val="3184"/>
              </a:lnSpc>
              <a:buNone/>
            </a:pPr>
            <a:r>
              <a:rPr lang="en-US" sz="1600" kern="0" spc="-35" dirty="0">
                <a:solidFill>
                  <a:srgbClr val="272525"/>
                </a:solidFill>
                <a:latin typeface="Source Sans Pro" pitchFamily="34" charset="0"/>
                <a:ea typeface="Source Sans Pro" pitchFamily="34" charset="-122"/>
                <a:cs typeface="Source Sans Pro" pitchFamily="34" charset="-120"/>
              </a:rPr>
              <a:t>Autokeras uses surrogate functions to approximate the performance of each algorithm on the entire dataset, given its performance on the subset.</a:t>
            </a:r>
            <a:endParaRPr lang="en-US" sz="1600" dirty="0"/>
          </a:p>
        </p:txBody>
      </p:sp>
      <p:sp>
        <p:nvSpPr>
          <p:cNvPr id="15" name="Shape 11">
            <a:extLst>
              <a:ext uri="{FF2B5EF4-FFF2-40B4-BE49-F238E27FC236}">
                <a16:creationId xmlns:a16="http://schemas.microsoft.com/office/drawing/2014/main" id="{3A88CF37-8DB0-9B78-4F0F-06A86C3EFEE8}"/>
              </a:ext>
            </a:extLst>
          </p:cNvPr>
          <p:cNvSpPr/>
          <p:nvPr/>
        </p:nvSpPr>
        <p:spPr>
          <a:xfrm>
            <a:off x="6491404" y="2301821"/>
            <a:ext cx="505420" cy="501704"/>
          </a:xfrm>
          <a:prstGeom prst="roundRect">
            <a:avLst>
              <a:gd name="adj" fmla="val 10936"/>
            </a:avLst>
          </a:prstGeom>
          <a:solidFill>
            <a:srgbClr val="FF0000"/>
          </a:solidFill>
          <a:ln w="7620">
            <a:solidFill>
              <a:srgbClr val="D7A1F7"/>
            </a:solidFill>
            <a:prstDash val="solid"/>
          </a:ln>
        </p:spPr>
        <p:txBody>
          <a:bodyPr/>
          <a:lstStyle/>
          <a:p>
            <a:r>
              <a:rPr lang="en-IN" dirty="0"/>
              <a:t>3</a:t>
            </a:r>
          </a:p>
        </p:txBody>
      </p:sp>
      <p:sp>
        <p:nvSpPr>
          <p:cNvPr id="16" name="Text 13">
            <a:extLst>
              <a:ext uri="{FF2B5EF4-FFF2-40B4-BE49-F238E27FC236}">
                <a16:creationId xmlns:a16="http://schemas.microsoft.com/office/drawing/2014/main" id="{06E73118-7474-39E8-384C-2F528500AC26}"/>
              </a:ext>
            </a:extLst>
          </p:cNvPr>
          <p:cNvSpPr/>
          <p:nvPr/>
        </p:nvSpPr>
        <p:spPr>
          <a:xfrm>
            <a:off x="6936396" y="2370667"/>
            <a:ext cx="2085621" cy="501704"/>
          </a:xfrm>
          <a:prstGeom prst="rect">
            <a:avLst/>
          </a:prstGeom>
          <a:noFill/>
          <a:ln/>
        </p:spPr>
        <p:txBody>
          <a:bodyPr wrap="none" rtlCol="0" anchor="t"/>
          <a:lstStyle/>
          <a:p>
            <a:pPr marL="0" indent="0">
              <a:lnSpc>
                <a:spcPts val="2874"/>
              </a:lnSpc>
              <a:buNone/>
            </a:pPr>
            <a:r>
              <a:rPr lang="en-US" sz="1800" b="1" kern="0" spc="-44" dirty="0">
                <a:solidFill>
                  <a:srgbClr val="FF0000"/>
                </a:solidFill>
                <a:latin typeface="adonis-web" pitchFamily="34" charset="0"/>
                <a:ea typeface="adonis-web" pitchFamily="34" charset="-122"/>
                <a:cs typeface="adonis-web" pitchFamily="34" charset="-120"/>
              </a:rPr>
              <a:t>Model Selection</a:t>
            </a:r>
            <a:endParaRPr lang="en-US" sz="1800" dirty="0">
              <a:solidFill>
                <a:srgbClr val="FF0000"/>
              </a:solidFill>
            </a:endParaRPr>
          </a:p>
        </p:txBody>
      </p:sp>
      <p:sp>
        <p:nvSpPr>
          <p:cNvPr id="17" name="Text 14">
            <a:extLst>
              <a:ext uri="{FF2B5EF4-FFF2-40B4-BE49-F238E27FC236}">
                <a16:creationId xmlns:a16="http://schemas.microsoft.com/office/drawing/2014/main" id="{0B079275-5327-DB2D-61EE-114EA34C8F20}"/>
              </a:ext>
            </a:extLst>
          </p:cNvPr>
          <p:cNvSpPr/>
          <p:nvPr/>
        </p:nvSpPr>
        <p:spPr>
          <a:xfrm>
            <a:off x="6817277" y="2761886"/>
            <a:ext cx="2244986" cy="2320286"/>
          </a:xfrm>
          <a:prstGeom prst="rect">
            <a:avLst/>
          </a:prstGeom>
          <a:noFill/>
          <a:ln/>
        </p:spPr>
        <p:txBody>
          <a:bodyPr wrap="square" rtlCol="0" anchor="t"/>
          <a:lstStyle/>
          <a:p>
            <a:pPr marL="0" indent="0">
              <a:lnSpc>
                <a:spcPts val="3184"/>
              </a:lnSpc>
              <a:buNone/>
            </a:pPr>
            <a:r>
              <a:rPr lang="en-US" sz="1600" kern="0" spc="-35" dirty="0">
                <a:solidFill>
                  <a:srgbClr val="272525"/>
                </a:solidFill>
                <a:latin typeface="Source Sans Pro" pitchFamily="34" charset="0"/>
                <a:ea typeface="Source Sans Pro" pitchFamily="34" charset="-122"/>
                <a:cs typeface="Source Sans Pro" pitchFamily="34" charset="-120"/>
              </a:rPr>
              <a:t>Autokeras selects the best algorithm based on the predicted performance and ranks them accordingly.</a:t>
            </a:r>
            <a:endParaRPr lang="en-US" sz="1600" dirty="0"/>
          </a:p>
        </p:txBody>
      </p:sp>
    </p:spTree>
    <p:extLst>
      <p:ext uri="{BB962C8B-B14F-4D97-AF65-F5344CB8AC3E}">
        <p14:creationId xmlns:p14="http://schemas.microsoft.com/office/powerpoint/2010/main" val="1748214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33E4-3B1A-6C7D-87D1-56BA863CB2C4}"/>
              </a:ext>
            </a:extLst>
          </p:cNvPr>
          <p:cNvSpPr>
            <a:spLocks noGrp="1"/>
          </p:cNvSpPr>
          <p:nvPr>
            <p:ph type="title"/>
          </p:nvPr>
        </p:nvSpPr>
        <p:spPr>
          <a:xfrm>
            <a:off x="110003" y="0"/>
            <a:ext cx="8586097" cy="550015"/>
          </a:xfrm>
        </p:spPr>
        <p:txBody>
          <a:bodyPr/>
          <a:lstStyle/>
          <a:p>
            <a:r>
              <a:rPr lang="en-US" dirty="0">
                <a:solidFill>
                  <a:srgbClr val="FF0000"/>
                </a:solidFill>
              </a:rPr>
              <a:t>Sample Auto </a:t>
            </a:r>
            <a:r>
              <a:rPr lang="en-US" dirty="0" err="1">
                <a:solidFill>
                  <a:srgbClr val="FF0000"/>
                </a:solidFill>
              </a:rPr>
              <a:t>Keras</a:t>
            </a:r>
            <a:r>
              <a:rPr lang="en-US" dirty="0">
                <a:solidFill>
                  <a:srgbClr val="FF0000"/>
                </a:solidFill>
              </a:rPr>
              <a:t> </a:t>
            </a:r>
            <a:endParaRPr lang="en-IN" dirty="0">
              <a:solidFill>
                <a:srgbClr val="FF0000"/>
              </a:solidFill>
            </a:endParaRPr>
          </a:p>
        </p:txBody>
      </p:sp>
      <p:pic>
        <p:nvPicPr>
          <p:cNvPr id="29" name="Picture 28">
            <a:extLst>
              <a:ext uri="{FF2B5EF4-FFF2-40B4-BE49-F238E27FC236}">
                <a16:creationId xmlns:a16="http://schemas.microsoft.com/office/drawing/2014/main" id="{AD6A6D03-1336-E34A-85AF-1480076CF13C}"/>
              </a:ext>
            </a:extLst>
          </p:cNvPr>
          <p:cNvPicPr>
            <a:picLocks noChangeAspect="1"/>
          </p:cNvPicPr>
          <p:nvPr/>
        </p:nvPicPr>
        <p:blipFill rotWithShape="1">
          <a:blip r:embed="rId2"/>
          <a:srcRect l="4134" t="1422" r="32282" b="8215"/>
          <a:stretch/>
        </p:blipFill>
        <p:spPr>
          <a:xfrm>
            <a:off x="254382" y="611891"/>
            <a:ext cx="4063236" cy="4241991"/>
          </a:xfrm>
          <a:prstGeom prst="rect">
            <a:avLst/>
          </a:prstGeom>
        </p:spPr>
      </p:pic>
      <p:pic>
        <p:nvPicPr>
          <p:cNvPr id="31" name="Picture 30">
            <a:extLst>
              <a:ext uri="{FF2B5EF4-FFF2-40B4-BE49-F238E27FC236}">
                <a16:creationId xmlns:a16="http://schemas.microsoft.com/office/drawing/2014/main" id="{496B49C1-2A8D-2FE4-7730-91E5AF122FC5}"/>
              </a:ext>
            </a:extLst>
          </p:cNvPr>
          <p:cNvPicPr>
            <a:picLocks noChangeAspect="1"/>
          </p:cNvPicPr>
          <p:nvPr/>
        </p:nvPicPr>
        <p:blipFill rotWithShape="1">
          <a:blip r:embed="rId3"/>
          <a:srcRect l="4718" r="3555" b="15389"/>
          <a:stretch/>
        </p:blipFill>
        <p:spPr>
          <a:xfrm>
            <a:off x="4709504" y="501889"/>
            <a:ext cx="3334467" cy="4351994"/>
          </a:xfrm>
          <a:prstGeom prst="rect">
            <a:avLst/>
          </a:prstGeom>
        </p:spPr>
      </p:pic>
    </p:spTree>
    <p:extLst>
      <p:ext uri="{BB962C8B-B14F-4D97-AF65-F5344CB8AC3E}">
        <p14:creationId xmlns:p14="http://schemas.microsoft.com/office/powerpoint/2010/main" val="1721075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6205-70EF-62E0-D837-3B301C0FBC0C}"/>
              </a:ext>
            </a:extLst>
          </p:cNvPr>
          <p:cNvSpPr>
            <a:spLocks noGrp="1"/>
          </p:cNvSpPr>
          <p:nvPr>
            <p:ph type="title"/>
          </p:nvPr>
        </p:nvSpPr>
        <p:spPr>
          <a:xfrm>
            <a:off x="75627" y="68753"/>
            <a:ext cx="8620473" cy="543140"/>
          </a:xfrm>
        </p:spPr>
        <p:txBody>
          <a:bodyPr/>
          <a:lstStyle/>
          <a:p>
            <a:r>
              <a:rPr lang="en-US" dirty="0">
                <a:solidFill>
                  <a:srgbClr val="FF0000"/>
                </a:solidFill>
              </a:rPr>
              <a:t>Sample </a:t>
            </a:r>
            <a:r>
              <a:rPr lang="en-US" dirty="0" err="1">
                <a:solidFill>
                  <a:srgbClr val="FF0000"/>
                </a:solidFill>
              </a:rPr>
              <a:t>AutoKeras</a:t>
            </a:r>
            <a:r>
              <a:rPr lang="en-US" dirty="0">
                <a:solidFill>
                  <a:srgbClr val="FF0000"/>
                </a:solidFill>
              </a:rPr>
              <a:t> </a:t>
            </a:r>
            <a:endParaRPr lang="en-IN" dirty="0">
              <a:solidFill>
                <a:srgbClr val="FF0000"/>
              </a:solidFill>
            </a:endParaRPr>
          </a:p>
        </p:txBody>
      </p:sp>
      <p:pic>
        <p:nvPicPr>
          <p:cNvPr id="4" name="Picture 3">
            <a:extLst>
              <a:ext uri="{FF2B5EF4-FFF2-40B4-BE49-F238E27FC236}">
                <a16:creationId xmlns:a16="http://schemas.microsoft.com/office/drawing/2014/main" id="{C86484C5-5881-2E29-D6F3-BF362F0420C3}"/>
              </a:ext>
            </a:extLst>
          </p:cNvPr>
          <p:cNvPicPr>
            <a:picLocks noChangeAspect="1"/>
          </p:cNvPicPr>
          <p:nvPr/>
        </p:nvPicPr>
        <p:blipFill rotWithShape="1">
          <a:blip r:embed="rId2"/>
          <a:srcRect l="5711" r="25196"/>
          <a:stretch/>
        </p:blipFill>
        <p:spPr>
          <a:xfrm>
            <a:off x="343760" y="687519"/>
            <a:ext cx="3581972" cy="4296994"/>
          </a:xfrm>
          <a:prstGeom prst="rect">
            <a:avLst/>
          </a:prstGeom>
        </p:spPr>
      </p:pic>
      <p:pic>
        <p:nvPicPr>
          <p:cNvPr id="6" name="Picture 5">
            <a:extLst>
              <a:ext uri="{FF2B5EF4-FFF2-40B4-BE49-F238E27FC236}">
                <a16:creationId xmlns:a16="http://schemas.microsoft.com/office/drawing/2014/main" id="{EBFE12E1-DBCE-345C-693B-B825A9229F6B}"/>
              </a:ext>
            </a:extLst>
          </p:cNvPr>
          <p:cNvPicPr>
            <a:picLocks noChangeAspect="1"/>
          </p:cNvPicPr>
          <p:nvPr/>
        </p:nvPicPr>
        <p:blipFill>
          <a:blip r:embed="rId3"/>
          <a:stretch>
            <a:fillRect/>
          </a:stretch>
        </p:blipFill>
        <p:spPr>
          <a:xfrm>
            <a:off x="4338244" y="611892"/>
            <a:ext cx="4292662" cy="4228239"/>
          </a:xfrm>
          <a:prstGeom prst="rect">
            <a:avLst/>
          </a:prstGeom>
        </p:spPr>
      </p:pic>
    </p:spTree>
    <p:extLst>
      <p:ext uri="{BB962C8B-B14F-4D97-AF65-F5344CB8AC3E}">
        <p14:creationId xmlns:p14="http://schemas.microsoft.com/office/powerpoint/2010/main" val="1364096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1928C-25D7-9D51-102F-5797B7E567EC}"/>
              </a:ext>
            </a:extLst>
          </p:cNvPr>
          <p:cNvSpPr>
            <a:spLocks noGrp="1"/>
          </p:cNvSpPr>
          <p:nvPr>
            <p:ph type="title"/>
          </p:nvPr>
        </p:nvSpPr>
        <p:spPr>
          <a:xfrm>
            <a:off x="457200" y="82503"/>
            <a:ext cx="8238900" cy="646268"/>
          </a:xfrm>
        </p:spPr>
        <p:txBody>
          <a:bodyPr/>
          <a:lstStyle/>
          <a:p>
            <a:r>
              <a:rPr lang="en-US" dirty="0">
                <a:solidFill>
                  <a:srgbClr val="FF0000"/>
                </a:solidFill>
              </a:rPr>
              <a:t>Sample </a:t>
            </a:r>
            <a:r>
              <a:rPr lang="en-US" dirty="0" err="1">
                <a:solidFill>
                  <a:srgbClr val="FF0000"/>
                </a:solidFill>
              </a:rPr>
              <a:t>Autokeras</a:t>
            </a:r>
            <a:endParaRPr lang="en-IN" dirty="0">
              <a:solidFill>
                <a:srgbClr val="FF0000"/>
              </a:solidFill>
            </a:endParaRPr>
          </a:p>
        </p:txBody>
      </p:sp>
      <p:sp>
        <p:nvSpPr>
          <p:cNvPr id="3" name="TextBox 2">
            <a:extLst>
              <a:ext uri="{FF2B5EF4-FFF2-40B4-BE49-F238E27FC236}">
                <a16:creationId xmlns:a16="http://schemas.microsoft.com/office/drawing/2014/main" id="{291501E4-1AA9-06C6-F630-1BB4E0CEE929}"/>
              </a:ext>
            </a:extLst>
          </p:cNvPr>
          <p:cNvSpPr txBox="1"/>
          <p:nvPr/>
        </p:nvSpPr>
        <p:spPr>
          <a:xfrm>
            <a:off x="330009" y="605017"/>
            <a:ext cx="8635236" cy="4185761"/>
          </a:xfrm>
          <a:prstGeom prst="rect">
            <a:avLst/>
          </a:prstGeom>
          <a:noFill/>
        </p:spPr>
        <p:txBody>
          <a:bodyPr wrap="square" rtlCol="0">
            <a:spAutoFit/>
          </a:bodyPr>
          <a:lstStyle/>
          <a:p>
            <a:r>
              <a:rPr lang="en-US" dirty="0"/>
              <a:t>-sample </a:t>
            </a:r>
            <a:r>
              <a:rPr lang="en-US" dirty="0" err="1"/>
              <a:t>Autokeras</a:t>
            </a:r>
            <a:r>
              <a:rPr lang="en-US" dirty="0"/>
              <a:t> Implementation in google </a:t>
            </a:r>
            <a:r>
              <a:rPr lang="en-US" dirty="0" err="1"/>
              <a:t>colab</a:t>
            </a:r>
            <a:r>
              <a:rPr lang="en-US" dirty="0"/>
              <a:t>  -   </a:t>
            </a:r>
            <a:r>
              <a:rPr lang="en-US" dirty="0" err="1">
                <a:solidFill>
                  <a:srgbClr val="0077FF"/>
                </a:solidFill>
                <a:hlinkClick r:id="rId2"/>
              </a:rPr>
              <a:t>Autokeras</a:t>
            </a:r>
            <a:r>
              <a:rPr lang="en-US" dirty="0">
                <a:solidFill>
                  <a:srgbClr val="0077FF"/>
                </a:solidFill>
              </a:rPr>
              <a:t>.</a:t>
            </a:r>
          </a:p>
          <a:p>
            <a:endParaRPr lang="en-US" dirty="0">
              <a:solidFill>
                <a:srgbClr val="0077FF"/>
              </a:solidFill>
            </a:endParaRPr>
          </a:p>
          <a:p>
            <a:r>
              <a:rPr lang="en-US" dirty="0">
                <a:solidFill>
                  <a:srgbClr val="0077FF"/>
                </a:solidFill>
              </a:rPr>
              <a:t>    -  </a:t>
            </a:r>
            <a:r>
              <a:rPr lang="en-US" dirty="0">
                <a:solidFill>
                  <a:srgbClr val="0077FF"/>
                </a:solidFill>
                <a:hlinkClick r:id="rId3"/>
              </a:rPr>
              <a:t>EXPLANATION</a:t>
            </a:r>
            <a:r>
              <a:rPr lang="en-US" dirty="0">
                <a:solidFill>
                  <a:srgbClr val="0077FF"/>
                </a:solidFill>
              </a:rPr>
              <a:t> </a:t>
            </a:r>
            <a:r>
              <a:rPr lang="en-US" dirty="0">
                <a:solidFill>
                  <a:schemeClr val="tx1"/>
                </a:solidFill>
              </a:rPr>
              <a:t>for the code implemented in google </a:t>
            </a:r>
            <a:r>
              <a:rPr lang="en-US" dirty="0" err="1">
                <a:solidFill>
                  <a:schemeClr val="tx1"/>
                </a:solidFill>
              </a:rPr>
              <a:t>colab</a:t>
            </a:r>
            <a:r>
              <a:rPr lang="en-US" dirty="0">
                <a:solidFill>
                  <a:schemeClr val="tx1"/>
                </a:solidFill>
              </a:rPr>
              <a:t>.</a:t>
            </a:r>
          </a:p>
          <a:p>
            <a:endParaRPr lang="en-US" dirty="0">
              <a:solidFill>
                <a:schemeClr val="tx1"/>
              </a:solidFill>
            </a:endParaRPr>
          </a:p>
          <a:p>
            <a:r>
              <a:rPr lang="en-US" dirty="0">
                <a:solidFill>
                  <a:schemeClr val="tx1"/>
                </a:solidFill>
              </a:rPr>
              <a:t>Book That I followed for understanding of </a:t>
            </a:r>
            <a:r>
              <a:rPr lang="en-US" dirty="0" err="1">
                <a:solidFill>
                  <a:schemeClr val="tx1"/>
                </a:solidFill>
              </a:rPr>
              <a:t>Autokeras</a:t>
            </a:r>
            <a:r>
              <a:rPr lang="en-US" dirty="0">
                <a:solidFill>
                  <a:schemeClr val="tx1"/>
                </a:solidFill>
              </a:rPr>
              <a:t>-</a:t>
            </a:r>
            <a:r>
              <a:rPr lang="en-US" dirty="0">
                <a:solidFill>
                  <a:schemeClr val="tx1"/>
                </a:solidFill>
                <a:hlinkClick r:id="rId4">
                  <a:extLst>
                    <a:ext uri="{A12FA001-AC4F-418D-AE19-62706E023703}">
                      <ahyp:hlinkClr xmlns:ahyp="http://schemas.microsoft.com/office/drawing/2018/hyperlinkcolor" val="tx"/>
                    </a:ext>
                  </a:extLst>
                </a:hlinkClick>
              </a:rPr>
              <a:t>Link</a:t>
            </a:r>
            <a:endParaRPr lang="en-US" dirty="0">
              <a:solidFill>
                <a:schemeClr val="tx1"/>
              </a:solidFill>
            </a:endParaRPr>
          </a:p>
          <a:p>
            <a:endParaRPr lang="en-US" dirty="0">
              <a:solidFill>
                <a:srgbClr val="0077FF"/>
              </a:solidFill>
            </a:endParaRPr>
          </a:p>
          <a:p>
            <a:r>
              <a:rPr lang="en-US" b="1" dirty="0">
                <a:solidFill>
                  <a:schemeClr val="tx1"/>
                </a:solidFill>
              </a:rPr>
              <a:t>OBSERVATION :</a:t>
            </a:r>
          </a:p>
          <a:p>
            <a:r>
              <a:rPr lang="en-US" b="1" dirty="0">
                <a:solidFill>
                  <a:schemeClr val="tx1"/>
                </a:solidFill>
              </a:rPr>
              <a:t>1.For Implementation of Any </a:t>
            </a:r>
            <a:r>
              <a:rPr lang="en-US" b="1" dirty="0" err="1">
                <a:solidFill>
                  <a:schemeClr val="tx1"/>
                </a:solidFill>
              </a:rPr>
              <a:t>Autokeras</a:t>
            </a:r>
            <a:r>
              <a:rPr lang="en-US" b="1" dirty="0">
                <a:solidFill>
                  <a:schemeClr val="tx1"/>
                </a:solidFill>
              </a:rPr>
              <a:t> code either on </a:t>
            </a:r>
            <a:r>
              <a:rPr lang="en-US" b="1" dirty="0" err="1">
                <a:solidFill>
                  <a:schemeClr val="tx1"/>
                </a:solidFill>
              </a:rPr>
              <a:t>Jupyter</a:t>
            </a:r>
            <a:r>
              <a:rPr lang="en-US" b="1" dirty="0">
                <a:solidFill>
                  <a:schemeClr val="tx1"/>
                </a:solidFill>
              </a:rPr>
              <a:t> notebook or Google </a:t>
            </a:r>
            <a:r>
              <a:rPr lang="en-US" b="1" dirty="0" err="1">
                <a:solidFill>
                  <a:schemeClr val="tx1"/>
                </a:solidFill>
              </a:rPr>
              <a:t>colab</a:t>
            </a:r>
            <a:r>
              <a:rPr lang="en-US" b="1" dirty="0">
                <a:solidFill>
                  <a:schemeClr val="tx1"/>
                </a:solidFill>
              </a:rPr>
              <a:t> it must have well defined dataset and Model . Since they require  significant computational resources, including memory and time, to search for the best models and hyperparameters.</a:t>
            </a:r>
          </a:p>
          <a:p>
            <a:r>
              <a:rPr lang="en-US" b="1" dirty="0">
                <a:solidFill>
                  <a:schemeClr val="tx1"/>
                </a:solidFill>
              </a:rPr>
              <a:t>2. Main Challenges:</a:t>
            </a:r>
          </a:p>
          <a:p>
            <a:r>
              <a:rPr lang="en-US" b="1" dirty="0">
                <a:solidFill>
                  <a:schemeClr val="tx1"/>
                </a:solidFill>
              </a:rPr>
              <a:t>Resource Limitations: </a:t>
            </a:r>
            <a:r>
              <a:rPr lang="en-US" b="1" dirty="0" err="1">
                <a:solidFill>
                  <a:schemeClr val="tx1"/>
                </a:solidFill>
              </a:rPr>
              <a:t>Colab</a:t>
            </a:r>
            <a:r>
              <a:rPr lang="en-US" b="1" dirty="0">
                <a:solidFill>
                  <a:schemeClr val="tx1"/>
                </a:solidFill>
              </a:rPr>
              <a:t> provides limited computational resources, and running </a:t>
            </a:r>
            <a:r>
              <a:rPr lang="en-US" b="1" dirty="0" err="1">
                <a:solidFill>
                  <a:schemeClr val="tx1"/>
                </a:solidFill>
              </a:rPr>
              <a:t>Autokeras</a:t>
            </a:r>
            <a:r>
              <a:rPr lang="en-US" b="1" dirty="0">
                <a:solidFill>
                  <a:schemeClr val="tx1"/>
                </a:solidFill>
              </a:rPr>
              <a:t> on large datasets or complex tasks may be slow or restricted.</a:t>
            </a:r>
          </a:p>
          <a:p>
            <a:r>
              <a:rPr lang="en-US" b="1" dirty="0">
                <a:solidFill>
                  <a:schemeClr val="tx1"/>
                </a:solidFill>
              </a:rPr>
              <a:t>Session Timeout: </a:t>
            </a:r>
            <a:r>
              <a:rPr lang="en-US" b="1" dirty="0" err="1">
                <a:solidFill>
                  <a:schemeClr val="tx1"/>
                </a:solidFill>
              </a:rPr>
              <a:t>Colab</a:t>
            </a:r>
            <a:r>
              <a:rPr lang="en-US" b="1" dirty="0">
                <a:solidFill>
                  <a:schemeClr val="tx1"/>
                </a:solidFill>
              </a:rPr>
              <a:t> notebooks have a session timeout, which means long-running tasks might get interrupted.</a:t>
            </a:r>
          </a:p>
          <a:p>
            <a:r>
              <a:rPr lang="en-US" b="1" dirty="0">
                <a:solidFill>
                  <a:schemeClr val="tx1"/>
                </a:solidFill>
              </a:rPr>
              <a:t>Disk Space: </a:t>
            </a:r>
            <a:r>
              <a:rPr lang="en-US" b="1" dirty="0" err="1">
                <a:solidFill>
                  <a:schemeClr val="tx1"/>
                </a:solidFill>
              </a:rPr>
              <a:t>Colab</a:t>
            </a:r>
            <a:r>
              <a:rPr lang="en-US" b="1" dirty="0">
                <a:solidFill>
                  <a:schemeClr val="tx1"/>
                </a:solidFill>
              </a:rPr>
              <a:t> offers limited disk space, and large datasets might not fit in memory, leading to out-of-memory errors. </a:t>
            </a:r>
          </a:p>
          <a:p>
            <a:r>
              <a:rPr lang="en-IN" dirty="0">
                <a:solidFill>
                  <a:srgbClr val="0077FF"/>
                </a:solidFill>
              </a:rPr>
              <a:t>3. so, using the CNN and KERAS modules for Small set of datasets and particularly image classification task comes into Handy-CNN Module-</a:t>
            </a:r>
            <a:r>
              <a:rPr lang="en-IN" dirty="0">
                <a:solidFill>
                  <a:schemeClr val="tx1"/>
                </a:solidFill>
                <a:hlinkClick r:id="rId5"/>
              </a:rPr>
              <a:t>Link</a:t>
            </a:r>
            <a:endParaRPr lang="en-IN" dirty="0">
              <a:solidFill>
                <a:schemeClr val="tx1"/>
              </a:solidFill>
            </a:endParaRPr>
          </a:p>
        </p:txBody>
      </p:sp>
    </p:spTree>
    <p:extLst>
      <p:ext uri="{BB962C8B-B14F-4D97-AF65-F5344CB8AC3E}">
        <p14:creationId xmlns:p14="http://schemas.microsoft.com/office/powerpoint/2010/main" val="1916774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8A9D-53F9-12A8-566D-AA601E6AFA3B}"/>
              </a:ext>
            </a:extLst>
          </p:cNvPr>
          <p:cNvSpPr>
            <a:spLocks noGrp="1"/>
          </p:cNvSpPr>
          <p:nvPr>
            <p:ph type="title"/>
          </p:nvPr>
        </p:nvSpPr>
        <p:spPr>
          <a:xfrm>
            <a:off x="116878" y="61877"/>
            <a:ext cx="8579222" cy="508764"/>
          </a:xfrm>
        </p:spPr>
        <p:txBody>
          <a:bodyPr/>
          <a:lstStyle/>
          <a:p>
            <a:r>
              <a:rPr lang="en-US" dirty="0">
                <a:solidFill>
                  <a:srgbClr val="FF0000"/>
                </a:solidFill>
              </a:rPr>
              <a:t>AUTO-SKLEARN</a:t>
            </a:r>
            <a:endParaRPr lang="en-IN" dirty="0">
              <a:solidFill>
                <a:srgbClr val="FF0000"/>
              </a:solidFill>
            </a:endParaRPr>
          </a:p>
        </p:txBody>
      </p:sp>
      <p:sp>
        <p:nvSpPr>
          <p:cNvPr id="3" name="TextBox 2">
            <a:extLst>
              <a:ext uri="{FF2B5EF4-FFF2-40B4-BE49-F238E27FC236}">
                <a16:creationId xmlns:a16="http://schemas.microsoft.com/office/drawing/2014/main" id="{9398DE2F-A0F2-721F-C9D7-775F4EA6B8F0}"/>
              </a:ext>
            </a:extLst>
          </p:cNvPr>
          <p:cNvSpPr txBox="1"/>
          <p:nvPr/>
        </p:nvSpPr>
        <p:spPr>
          <a:xfrm>
            <a:off x="192505" y="570641"/>
            <a:ext cx="8786490" cy="4401205"/>
          </a:xfrm>
          <a:prstGeom prst="rect">
            <a:avLst/>
          </a:prstGeom>
          <a:noFill/>
        </p:spPr>
        <p:txBody>
          <a:bodyPr wrap="square" rtlCol="0">
            <a:spAutoFit/>
          </a:bodyPr>
          <a:lstStyle/>
          <a:p>
            <a:pPr marL="285750" indent="-285750">
              <a:buFont typeface="Arial" panose="020B0604020202020204" pitchFamily="34" charset="0"/>
              <a:buChar char="•"/>
            </a:pPr>
            <a:r>
              <a:rPr lang="en-IN" dirty="0">
                <a:hlinkClick r:id="rId2"/>
              </a:rPr>
              <a:t>https://automl.github.io/auto-sklearn/master/</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Auto-</a:t>
            </a:r>
            <a:r>
              <a:rPr lang="en-US" dirty="0" err="1"/>
              <a:t>Sklearn</a:t>
            </a:r>
            <a:r>
              <a:rPr lang="en-US" dirty="0"/>
              <a:t> is an Automated Machine Learning (</a:t>
            </a:r>
            <a:r>
              <a:rPr lang="en-US" dirty="0" err="1"/>
              <a:t>AutoML</a:t>
            </a:r>
            <a:r>
              <a:rPr lang="en-US" dirty="0"/>
              <a:t>) toolkit that aims to simplify and automate the process of model selection, hyperparameter tuning, and </a:t>
            </a:r>
            <a:r>
              <a:rPr lang="en-US" dirty="0" err="1"/>
              <a:t>ensembling</a:t>
            </a:r>
            <a:r>
              <a:rPr lang="en-US" dirty="0"/>
              <a:t>. It is built on top of scikit-learn, a popular machine learning library in Python. Auto-</a:t>
            </a:r>
            <a:r>
              <a:rPr lang="en-US" dirty="0" err="1"/>
              <a:t>Sklearn</a:t>
            </a:r>
            <a:r>
              <a:rPr lang="en-US" dirty="0"/>
              <a:t> uses Bayesian optimization, meta-learning, and ensemble construction to find the best model and hyperparameters for a given task.</a:t>
            </a:r>
          </a:p>
          <a:p>
            <a:pPr marL="285750" indent="-285750">
              <a:buFont typeface="Arial" panose="020B0604020202020204" pitchFamily="34" charset="0"/>
              <a:buChar char="•"/>
            </a:pPr>
            <a:r>
              <a:rPr lang="en-US" b="1" dirty="0"/>
              <a:t>1. Functioning of Auto-</a:t>
            </a:r>
            <a:r>
              <a:rPr lang="en-US" b="1" dirty="0" err="1"/>
              <a:t>Sklearn</a:t>
            </a:r>
            <a:r>
              <a:rPr lang="en-US" b="1" dirty="0"/>
              <a:t>:</a:t>
            </a:r>
          </a:p>
          <a:p>
            <a:pPr marL="285750" indent="-285750">
              <a:buFont typeface="Arial" panose="020B0604020202020204" pitchFamily="34" charset="0"/>
              <a:buChar char="•"/>
            </a:pPr>
            <a:r>
              <a:rPr lang="en-US" dirty="0"/>
              <a:t>Auto-</a:t>
            </a:r>
            <a:r>
              <a:rPr lang="en-US" dirty="0" err="1"/>
              <a:t>Sklearn</a:t>
            </a:r>
            <a:r>
              <a:rPr lang="en-US" dirty="0"/>
              <a:t> automates the model selection and hyperparameter optimization process by performing the following steps:</a:t>
            </a:r>
          </a:p>
          <a:p>
            <a:pPr marL="285750" indent="-285750">
              <a:buFont typeface="Arial" panose="020B0604020202020204" pitchFamily="34" charset="0"/>
              <a:buChar char="•"/>
            </a:pPr>
            <a:r>
              <a:rPr lang="en-US" b="1" dirty="0"/>
              <a:t>Data Preprocessing: </a:t>
            </a:r>
            <a:r>
              <a:rPr lang="en-US" dirty="0"/>
              <a:t>Auto-</a:t>
            </a:r>
            <a:r>
              <a:rPr lang="en-US" dirty="0" err="1"/>
              <a:t>Sklearn</a:t>
            </a:r>
            <a:r>
              <a:rPr lang="en-US" dirty="0"/>
              <a:t> handles data preprocessing steps such as one-hot encoding, data scaling, and handling missing values.</a:t>
            </a:r>
          </a:p>
          <a:p>
            <a:pPr marL="285750" indent="-285750">
              <a:buFont typeface="Arial" panose="020B0604020202020204" pitchFamily="34" charset="0"/>
              <a:buChar char="•"/>
            </a:pPr>
            <a:r>
              <a:rPr lang="en-US" b="1" dirty="0"/>
              <a:t>Algorithm Selection: </a:t>
            </a:r>
            <a:r>
              <a:rPr lang="en-US" dirty="0"/>
              <a:t>It chooses from a pool of machine learning algorithms, including SVM, random forests, gradient boosting, k-nearest neighbors, etc.</a:t>
            </a:r>
          </a:p>
          <a:p>
            <a:pPr marL="285750" indent="-285750">
              <a:buFont typeface="Arial" panose="020B0604020202020204" pitchFamily="34" charset="0"/>
              <a:buChar char="•"/>
            </a:pPr>
            <a:r>
              <a:rPr lang="en-US" b="1" dirty="0"/>
              <a:t>Hyperparameter Optimization: </a:t>
            </a:r>
            <a:r>
              <a:rPr lang="en-US" dirty="0"/>
              <a:t>Auto-</a:t>
            </a:r>
            <a:r>
              <a:rPr lang="en-US" dirty="0" err="1"/>
              <a:t>Sklearn</a:t>
            </a:r>
            <a:r>
              <a:rPr lang="en-US" dirty="0"/>
              <a:t> uses Bayesian optimization to efficiently search for the best hyperparameters for each selected algorithm.</a:t>
            </a:r>
          </a:p>
          <a:p>
            <a:pPr marL="285750" indent="-285750">
              <a:buFont typeface="Arial" panose="020B0604020202020204" pitchFamily="34" charset="0"/>
              <a:buChar char="•"/>
            </a:pPr>
            <a:r>
              <a:rPr lang="en-US" b="1" dirty="0"/>
              <a:t>Ensemble Construction: </a:t>
            </a:r>
            <a:r>
              <a:rPr lang="en-US" dirty="0"/>
              <a:t>The final step involves creating an ensemble of the best-performing models to improve predictive performance.</a:t>
            </a:r>
          </a:p>
          <a:p>
            <a:pPr marL="285750" indent="-285750">
              <a:buFont typeface="Arial" panose="020B0604020202020204" pitchFamily="34" charset="0"/>
              <a:buChar char="•"/>
            </a:pPr>
            <a:r>
              <a:rPr lang="en-US" b="1" dirty="0"/>
              <a:t>2. Model Implementation:</a:t>
            </a:r>
          </a:p>
          <a:p>
            <a:pPr marL="285750" indent="-285750">
              <a:buFont typeface="Arial" panose="020B0604020202020204" pitchFamily="34" charset="0"/>
              <a:buChar char="•"/>
            </a:pPr>
            <a:r>
              <a:rPr lang="en-US" dirty="0"/>
              <a:t>Auto-</a:t>
            </a:r>
            <a:r>
              <a:rPr lang="en-US" dirty="0" err="1"/>
              <a:t>Sklearn</a:t>
            </a:r>
            <a:r>
              <a:rPr lang="en-US" dirty="0"/>
              <a:t> provides a scikit-learn compatible API, making it easy to use and integrate into existing workflows. You can use it with familiar scikit-learn functions like ‘fit’, ‘predict’, and ‘score’. </a:t>
            </a:r>
            <a:endParaRPr lang="en-IN" dirty="0"/>
          </a:p>
        </p:txBody>
      </p:sp>
    </p:spTree>
    <p:extLst>
      <p:ext uri="{BB962C8B-B14F-4D97-AF65-F5344CB8AC3E}">
        <p14:creationId xmlns:p14="http://schemas.microsoft.com/office/powerpoint/2010/main" val="311605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300037" y="2571750"/>
            <a:ext cx="8543926" cy="163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spc="-530" dirty="0">
                <a:solidFill>
                  <a:srgbClr val="D00012"/>
                </a:solidFill>
                <a:latin typeface="Trebuchet MS"/>
                <a:cs typeface="Trebuchet MS"/>
              </a:rPr>
              <a:t>Different</a:t>
            </a:r>
            <a:r>
              <a:rPr lang="en-US" sz="6000" spc="-675" dirty="0">
                <a:solidFill>
                  <a:srgbClr val="D00012"/>
                </a:solidFill>
                <a:latin typeface="Trebuchet MS"/>
                <a:cs typeface="Trebuchet MS"/>
              </a:rPr>
              <a:t> </a:t>
            </a:r>
            <a:r>
              <a:rPr lang="en-US" sz="6000" spc="-555" dirty="0">
                <a:solidFill>
                  <a:srgbClr val="D00012"/>
                </a:solidFill>
                <a:latin typeface="Trebuchet MS"/>
                <a:cs typeface="Trebuchet MS"/>
              </a:rPr>
              <a:t>methods</a:t>
            </a:r>
            <a:r>
              <a:rPr lang="en-US" sz="6000" spc="-660" dirty="0">
                <a:solidFill>
                  <a:srgbClr val="D00012"/>
                </a:solidFill>
                <a:latin typeface="Trebuchet MS"/>
                <a:cs typeface="Trebuchet MS"/>
              </a:rPr>
              <a:t> </a:t>
            </a:r>
            <a:r>
              <a:rPr lang="en-US" sz="6000" spc="-450" dirty="0">
                <a:solidFill>
                  <a:srgbClr val="D00012"/>
                </a:solidFill>
                <a:latin typeface="Trebuchet MS"/>
                <a:cs typeface="Trebuchet MS"/>
              </a:rPr>
              <a:t>to</a:t>
            </a:r>
            <a:r>
              <a:rPr lang="en-US" sz="6000" spc="-655" dirty="0">
                <a:solidFill>
                  <a:srgbClr val="D00012"/>
                </a:solidFill>
                <a:latin typeface="Trebuchet MS"/>
                <a:cs typeface="Trebuchet MS"/>
              </a:rPr>
              <a:t> </a:t>
            </a:r>
            <a:r>
              <a:rPr lang="en-US" sz="6000" spc="-565" dirty="0">
                <a:solidFill>
                  <a:srgbClr val="D00012"/>
                </a:solidFill>
                <a:latin typeface="Trebuchet MS"/>
                <a:cs typeface="Trebuchet MS"/>
              </a:rPr>
              <a:t>detect </a:t>
            </a:r>
            <a:r>
              <a:rPr lang="en-US" sz="6000" spc="-1795" dirty="0">
                <a:solidFill>
                  <a:srgbClr val="D00012"/>
                </a:solidFill>
                <a:latin typeface="Trebuchet MS"/>
                <a:cs typeface="Trebuchet MS"/>
              </a:rPr>
              <a:t> </a:t>
            </a:r>
            <a:r>
              <a:rPr lang="en-US" sz="6000" spc="-690" dirty="0">
                <a:solidFill>
                  <a:srgbClr val="D00012"/>
                </a:solidFill>
                <a:latin typeface="Trebuchet MS"/>
                <a:cs typeface="Trebuchet MS"/>
              </a:rPr>
              <a:t>ON/OFF</a:t>
            </a:r>
            <a:r>
              <a:rPr lang="en-US" sz="6000" spc="-675" dirty="0">
                <a:solidFill>
                  <a:srgbClr val="D00012"/>
                </a:solidFill>
                <a:latin typeface="Trebuchet MS"/>
                <a:cs typeface="Trebuchet MS"/>
              </a:rPr>
              <a:t> </a:t>
            </a:r>
            <a:r>
              <a:rPr lang="en-US" sz="6000" spc="-430" dirty="0">
                <a:solidFill>
                  <a:srgbClr val="D00012"/>
                </a:solidFill>
                <a:latin typeface="Trebuchet MS"/>
                <a:cs typeface="Trebuchet MS"/>
              </a:rPr>
              <a:t>of</a:t>
            </a:r>
            <a:r>
              <a:rPr lang="en-US" sz="6000" spc="-660" dirty="0">
                <a:solidFill>
                  <a:srgbClr val="D00012"/>
                </a:solidFill>
                <a:latin typeface="Trebuchet MS"/>
                <a:cs typeface="Trebuchet MS"/>
              </a:rPr>
              <a:t> </a:t>
            </a:r>
            <a:r>
              <a:rPr lang="en-US" sz="6000" spc="-795" dirty="0">
                <a:solidFill>
                  <a:srgbClr val="D00012"/>
                </a:solidFill>
                <a:latin typeface="Trebuchet MS"/>
                <a:cs typeface="Trebuchet MS"/>
              </a:rPr>
              <a:t>L</a:t>
            </a:r>
            <a:r>
              <a:rPr lang="en-US" sz="6000" spc="-840" dirty="0">
                <a:solidFill>
                  <a:srgbClr val="D00012"/>
                </a:solidFill>
                <a:latin typeface="Trebuchet MS"/>
                <a:cs typeface="Trebuchet MS"/>
              </a:rPr>
              <a:t>E</a:t>
            </a:r>
            <a:r>
              <a:rPr lang="en-US" sz="6000" spc="-585" dirty="0">
                <a:solidFill>
                  <a:srgbClr val="D00012"/>
                </a:solidFill>
                <a:latin typeface="Trebuchet MS"/>
                <a:cs typeface="Trebuchet MS"/>
              </a:rPr>
              <a:t>D</a:t>
            </a:r>
            <a:r>
              <a:rPr lang="en-US" sz="6000" spc="-660" dirty="0">
                <a:solidFill>
                  <a:srgbClr val="D00012"/>
                </a:solidFill>
                <a:latin typeface="Trebuchet MS"/>
                <a:cs typeface="Trebuchet MS"/>
              </a:rPr>
              <a:t> </a:t>
            </a:r>
            <a:r>
              <a:rPr lang="en-US" sz="6000" spc="-450" dirty="0">
                <a:solidFill>
                  <a:srgbClr val="D00012"/>
                </a:solidFill>
                <a:latin typeface="Trebuchet MS"/>
                <a:cs typeface="Trebuchet MS"/>
              </a:rPr>
              <a:t>f</a:t>
            </a:r>
            <a:r>
              <a:rPr lang="en-US" sz="6000" spc="-509" dirty="0">
                <a:solidFill>
                  <a:srgbClr val="D00012"/>
                </a:solidFill>
                <a:latin typeface="Trebuchet MS"/>
                <a:cs typeface="Trebuchet MS"/>
              </a:rPr>
              <a:t>r</a:t>
            </a:r>
            <a:r>
              <a:rPr lang="en-US" sz="6000" spc="-705" dirty="0">
                <a:solidFill>
                  <a:srgbClr val="D00012"/>
                </a:solidFill>
                <a:latin typeface="Trebuchet MS"/>
                <a:cs typeface="Trebuchet MS"/>
              </a:rPr>
              <a:t>om</a:t>
            </a:r>
            <a:r>
              <a:rPr lang="en-US" sz="6000" spc="-680" dirty="0">
                <a:solidFill>
                  <a:srgbClr val="D00012"/>
                </a:solidFill>
                <a:latin typeface="Trebuchet MS"/>
                <a:cs typeface="Trebuchet MS"/>
              </a:rPr>
              <a:t> </a:t>
            </a:r>
            <a:r>
              <a:rPr lang="en-US" sz="6000" spc="-495" dirty="0">
                <a:solidFill>
                  <a:srgbClr val="D00012"/>
                </a:solidFill>
                <a:latin typeface="Trebuchet MS"/>
                <a:cs typeface="Trebuchet MS"/>
              </a:rPr>
              <a:t>Ima</a:t>
            </a:r>
            <a:r>
              <a:rPr lang="en-US" sz="6000" spc="-434" dirty="0">
                <a:solidFill>
                  <a:srgbClr val="D00012"/>
                </a:solidFill>
                <a:latin typeface="Trebuchet MS"/>
                <a:cs typeface="Trebuchet MS"/>
              </a:rPr>
              <a:t>g</a:t>
            </a:r>
            <a:r>
              <a:rPr lang="en-US" sz="6000" spc="-655" dirty="0">
                <a:solidFill>
                  <a:srgbClr val="D00012"/>
                </a:solidFill>
                <a:latin typeface="Trebuchet MS"/>
                <a:cs typeface="Trebuchet MS"/>
              </a:rPr>
              <a:t>e</a:t>
            </a:r>
            <a:br>
              <a:rPr lang="en-US" sz="6000" dirty="0">
                <a:solidFill>
                  <a:schemeClr val="accent2">
                    <a:lumMod val="50000"/>
                  </a:schemeClr>
                </a:solidFill>
              </a:rPr>
            </a:br>
            <a:endParaRPr lang="en-US" sz="6000" dirty="0">
              <a:solidFill>
                <a:schemeClr val="accent2">
                  <a:lumMod val="50000"/>
                </a:schemeClr>
              </a:solidFill>
            </a:endParaRPr>
          </a:p>
        </p:txBody>
      </p:sp>
      <p:pic>
        <p:nvPicPr>
          <p:cNvPr id="2" name="Picture 1">
            <a:extLst>
              <a:ext uri="{FF2B5EF4-FFF2-40B4-BE49-F238E27FC236}">
                <a16:creationId xmlns:a16="http://schemas.microsoft.com/office/drawing/2014/main" id="{148A6FC7-73BB-0AFF-997D-2B16F7F1273A}"/>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3" name="TextBox 2">
            <a:extLst>
              <a:ext uri="{FF2B5EF4-FFF2-40B4-BE49-F238E27FC236}">
                <a16:creationId xmlns:a16="http://schemas.microsoft.com/office/drawing/2014/main" id="{17B29739-3925-515F-569E-972B80970FF9}"/>
              </a:ext>
            </a:extLst>
          </p:cNvPr>
          <p:cNvSpPr txBox="1"/>
          <p:nvPr/>
        </p:nvSpPr>
        <p:spPr>
          <a:xfrm>
            <a:off x="2766858" y="4798851"/>
            <a:ext cx="3610284" cy="307777"/>
          </a:xfrm>
          <a:prstGeom prst="rect">
            <a:avLst/>
          </a:prstGeom>
          <a:noFill/>
        </p:spPr>
        <p:txBody>
          <a:bodyPr wrap="none" rtlCol="0">
            <a:spAutoFit/>
          </a:bodyPr>
          <a:lstStyle/>
          <a:p>
            <a:r>
              <a:rPr lang="en-US"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E8062D4-E576-19F0-1FE3-56B4F2E0F693}"/>
              </a:ext>
            </a:extLst>
          </p:cNvPr>
          <p:cNvSpPr/>
          <p:nvPr/>
        </p:nvSpPr>
        <p:spPr>
          <a:xfrm>
            <a:off x="1" y="0"/>
            <a:ext cx="73742" cy="504394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6398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FDF7-CC25-F37A-AD8D-1852BDC777BE}"/>
              </a:ext>
            </a:extLst>
          </p:cNvPr>
          <p:cNvSpPr>
            <a:spLocks noGrp="1"/>
          </p:cNvSpPr>
          <p:nvPr>
            <p:ph type="title"/>
          </p:nvPr>
        </p:nvSpPr>
        <p:spPr/>
        <p:txBody>
          <a:bodyPr/>
          <a:lstStyle/>
          <a:p>
            <a:r>
              <a:rPr lang="en-US" dirty="0">
                <a:solidFill>
                  <a:srgbClr val="FF0000"/>
                </a:solidFill>
              </a:rPr>
              <a:t>Auto-</a:t>
            </a:r>
            <a:r>
              <a:rPr lang="en-US" dirty="0" err="1">
                <a:solidFill>
                  <a:srgbClr val="FF0000"/>
                </a:solidFill>
              </a:rPr>
              <a:t>sklearn</a:t>
            </a:r>
            <a:endParaRPr lang="en-IN" dirty="0">
              <a:solidFill>
                <a:srgbClr val="FF0000"/>
              </a:solidFill>
            </a:endParaRPr>
          </a:p>
        </p:txBody>
      </p:sp>
      <p:sp>
        <p:nvSpPr>
          <p:cNvPr id="3" name="TextBox 2">
            <a:extLst>
              <a:ext uri="{FF2B5EF4-FFF2-40B4-BE49-F238E27FC236}">
                <a16:creationId xmlns:a16="http://schemas.microsoft.com/office/drawing/2014/main" id="{4A026154-A256-81F2-CA2D-4DE891E89821}"/>
              </a:ext>
            </a:extLst>
          </p:cNvPr>
          <p:cNvSpPr txBox="1"/>
          <p:nvPr/>
        </p:nvSpPr>
        <p:spPr>
          <a:xfrm>
            <a:off x="457200" y="1072529"/>
            <a:ext cx="8590547" cy="2677656"/>
          </a:xfrm>
          <a:prstGeom prst="rect">
            <a:avLst/>
          </a:prstGeom>
          <a:noFill/>
        </p:spPr>
        <p:txBody>
          <a:bodyPr wrap="square" rtlCol="0">
            <a:spAutoFit/>
          </a:bodyPr>
          <a:lstStyle/>
          <a:p>
            <a:r>
              <a:rPr lang="en-US" dirty="0"/>
              <a:t>-AUTO SKLEARN in Google </a:t>
            </a:r>
            <a:r>
              <a:rPr lang="en-US" dirty="0" err="1"/>
              <a:t>colab</a:t>
            </a:r>
            <a:r>
              <a:rPr lang="en-US" dirty="0"/>
              <a:t>- </a:t>
            </a:r>
            <a:r>
              <a:rPr lang="en-US" dirty="0">
                <a:hlinkClick r:id="rId2"/>
              </a:rPr>
              <a:t>link</a:t>
            </a:r>
            <a:endParaRPr lang="en-US" dirty="0"/>
          </a:p>
          <a:p>
            <a:r>
              <a:rPr lang="en-US" dirty="0"/>
              <a:t>-Auto </a:t>
            </a:r>
            <a:r>
              <a:rPr lang="en-US" dirty="0" err="1"/>
              <a:t>Sklearn</a:t>
            </a:r>
            <a:r>
              <a:rPr lang="en-US" dirty="0"/>
              <a:t>  Do not work on </a:t>
            </a:r>
            <a:r>
              <a:rPr lang="en-US" dirty="0" err="1"/>
              <a:t>jupyter</a:t>
            </a:r>
            <a:r>
              <a:rPr lang="en-US" dirty="0"/>
              <a:t> notebook on Windows.</a:t>
            </a:r>
          </a:p>
          <a:p>
            <a:r>
              <a:rPr lang="en-US" b="0" i="0" dirty="0">
                <a:solidFill>
                  <a:srgbClr val="1D1C1D"/>
                </a:solidFill>
                <a:effectLst/>
                <a:latin typeface="Slack-Lato"/>
              </a:rPr>
              <a:t>Observation: auto-</a:t>
            </a:r>
            <a:r>
              <a:rPr lang="en-US" b="0" i="0" dirty="0" err="1">
                <a:solidFill>
                  <a:srgbClr val="1D1C1D"/>
                </a:solidFill>
                <a:effectLst/>
                <a:latin typeface="Slack-Lato"/>
              </a:rPr>
              <a:t>sklearn</a:t>
            </a:r>
            <a:r>
              <a:rPr lang="en-US" b="0" i="0" dirty="0">
                <a:solidFill>
                  <a:srgbClr val="1D1C1D"/>
                </a:solidFill>
                <a:effectLst/>
                <a:latin typeface="Slack-Lato"/>
              </a:rPr>
              <a:t> runs on the </a:t>
            </a:r>
            <a:r>
              <a:rPr lang="en-US" b="0" i="0" dirty="0" err="1">
                <a:solidFill>
                  <a:srgbClr val="1D1C1D"/>
                </a:solidFill>
                <a:effectLst/>
                <a:latin typeface="Slack-Lato"/>
              </a:rPr>
              <a:t>linux</a:t>
            </a:r>
            <a:r>
              <a:rPr lang="en-US" b="0" i="0" dirty="0">
                <a:solidFill>
                  <a:srgbClr val="1D1C1D"/>
                </a:solidFill>
                <a:effectLst/>
                <a:latin typeface="Slack-Lato"/>
              </a:rPr>
              <a:t> based Environment.</a:t>
            </a:r>
            <a:br>
              <a:rPr lang="en-US" dirty="0"/>
            </a:br>
            <a:r>
              <a:rPr lang="en-US" b="0" i="0" dirty="0">
                <a:solidFill>
                  <a:srgbClr val="1D1C1D"/>
                </a:solidFill>
                <a:effectLst/>
                <a:latin typeface="Slack-Lato"/>
              </a:rPr>
              <a:t>1.Google </a:t>
            </a:r>
            <a:r>
              <a:rPr lang="en-US" b="0" i="0" dirty="0" err="1">
                <a:solidFill>
                  <a:srgbClr val="1D1C1D"/>
                </a:solidFill>
                <a:effectLst/>
                <a:latin typeface="Slack-Lato"/>
              </a:rPr>
              <a:t>Colab</a:t>
            </a:r>
            <a:r>
              <a:rPr lang="en-US" b="0" i="0" dirty="0">
                <a:solidFill>
                  <a:srgbClr val="1D1C1D"/>
                </a:solidFill>
                <a:effectLst/>
                <a:latin typeface="Slack-Lato"/>
              </a:rPr>
              <a:t> </a:t>
            </a:r>
            <a:r>
              <a:rPr lang="en-US" b="0" i="0" dirty="0" err="1">
                <a:solidFill>
                  <a:srgbClr val="1D1C1D"/>
                </a:solidFill>
                <a:effectLst/>
                <a:latin typeface="Slack-Lato"/>
              </a:rPr>
              <a:t>kernal</a:t>
            </a:r>
            <a:r>
              <a:rPr lang="en-US" b="0" i="0" dirty="0">
                <a:solidFill>
                  <a:srgbClr val="1D1C1D"/>
                </a:solidFill>
                <a:effectLst/>
                <a:latin typeface="Slack-Lato"/>
              </a:rPr>
              <a:t> goes to sleep/interrupt when the Run time of the code is high (even if it exceeds 3 mins).It is major issue when working with the free version , the issue has been </a:t>
            </a:r>
            <a:r>
              <a:rPr lang="en-US" b="0" i="0" dirty="0" err="1">
                <a:solidFill>
                  <a:srgbClr val="1D1C1D"/>
                </a:solidFill>
                <a:effectLst/>
                <a:latin typeface="Slack-Lato"/>
              </a:rPr>
              <a:t>encountored</a:t>
            </a:r>
            <a:r>
              <a:rPr lang="en-US" b="0" i="0" dirty="0">
                <a:solidFill>
                  <a:srgbClr val="1D1C1D"/>
                </a:solidFill>
                <a:effectLst/>
                <a:latin typeface="Slack-Lato"/>
              </a:rPr>
              <a:t>  when working with the Auto-</a:t>
            </a:r>
            <a:r>
              <a:rPr lang="en-US" b="0" i="0" dirty="0" err="1">
                <a:solidFill>
                  <a:srgbClr val="1D1C1D"/>
                </a:solidFill>
                <a:effectLst/>
                <a:latin typeface="Slack-Lato"/>
              </a:rPr>
              <a:t>keras</a:t>
            </a:r>
            <a:r>
              <a:rPr lang="en-US" b="0" i="0" dirty="0">
                <a:solidFill>
                  <a:srgbClr val="1D1C1D"/>
                </a:solidFill>
                <a:effectLst/>
                <a:latin typeface="Slack-Lato"/>
              </a:rPr>
              <a:t> too.</a:t>
            </a:r>
          </a:p>
          <a:p>
            <a:endParaRPr lang="en-US" dirty="0">
              <a:solidFill>
                <a:srgbClr val="1D1C1D"/>
              </a:solidFill>
              <a:latin typeface="Slack-Lato"/>
            </a:endParaRPr>
          </a:p>
          <a:p>
            <a:endParaRPr lang="en-US" dirty="0">
              <a:solidFill>
                <a:srgbClr val="1D1C1D"/>
              </a:solidFill>
              <a:latin typeface="Slack-Lato"/>
            </a:endParaRPr>
          </a:p>
          <a:p>
            <a:r>
              <a:rPr lang="en-US" dirty="0">
                <a:solidFill>
                  <a:srgbClr val="1D1C1D"/>
                </a:solidFill>
                <a:latin typeface="Slack-Lato"/>
              </a:rPr>
              <a:t>Research Paper Which Interpret the Many Auto-ML Packages and there Performances  .   </a:t>
            </a:r>
            <a:r>
              <a:rPr lang="en-US" dirty="0">
                <a:solidFill>
                  <a:srgbClr val="1D1C1D"/>
                </a:solidFill>
                <a:latin typeface="Slack-Lato"/>
                <a:hlinkClick r:id="rId3"/>
              </a:rPr>
              <a:t>LINK</a:t>
            </a:r>
            <a:endParaRPr lang="en-US" dirty="0">
              <a:solidFill>
                <a:srgbClr val="1D1C1D"/>
              </a:solidFill>
              <a:latin typeface="Slack-Lato"/>
            </a:endParaRPr>
          </a:p>
          <a:p>
            <a:endParaRPr lang="en-US" dirty="0">
              <a:solidFill>
                <a:srgbClr val="1D1C1D"/>
              </a:solidFill>
              <a:latin typeface="Slack-Lato"/>
            </a:endParaRPr>
          </a:p>
          <a:p>
            <a:endParaRPr lang="en-US" dirty="0">
              <a:solidFill>
                <a:srgbClr val="1D1C1D"/>
              </a:solidFill>
              <a:latin typeface="Slack-Lato"/>
            </a:endParaRPr>
          </a:p>
          <a:p>
            <a:r>
              <a:rPr lang="en-IN" dirty="0" err="1"/>
              <a:t>ThankYou</a:t>
            </a:r>
            <a:endParaRPr lang="en-IN" dirty="0"/>
          </a:p>
        </p:txBody>
      </p:sp>
    </p:spTree>
    <p:extLst>
      <p:ext uri="{BB962C8B-B14F-4D97-AF65-F5344CB8AC3E}">
        <p14:creationId xmlns:p14="http://schemas.microsoft.com/office/powerpoint/2010/main" val="480123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494CC-B333-DD1C-9248-DDAC02CA037C}"/>
              </a:ext>
            </a:extLst>
          </p:cNvPr>
          <p:cNvSpPr>
            <a:spLocks noGrp="1"/>
          </p:cNvSpPr>
          <p:nvPr>
            <p:ph type="title"/>
          </p:nvPr>
        </p:nvSpPr>
        <p:spPr>
          <a:xfrm>
            <a:off x="336884" y="82503"/>
            <a:ext cx="8359216" cy="508764"/>
          </a:xfrm>
        </p:spPr>
        <p:txBody>
          <a:bodyPr/>
          <a:lstStyle/>
          <a:p>
            <a:r>
              <a:rPr lang="en-US" dirty="0">
                <a:solidFill>
                  <a:srgbClr val="FF0000"/>
                </a:solidFill>
              </a:rPr>
              <a:t>CONCLUSION</a:t>
            </a:r>
            <a:endParaRPr lang="en-IN" dirty="0">
              <a:solidFill>
                <a:srgbClr val="FF0000"/>
              </a:solidFill>
            </a:endParaRPr>
          </a:p>
        </p:txBody>
      </p:sp>
      <p:sp>
        <p:nvSpPr>
          <p:cNvPr id="4" name="TextBox 3">
            <a:extLst>
              <a:ext uri="{FF2B5EF4-FFF2-40B4-BE49-F238E27FC236}">
                <a16:creationId xmlns:a16="http://schemas.microsoft.com/office/drawing/2014/main" id="{4D514692-3320-4087-A214-33AFCD46B94E}"/>
              </a:ext>
            </a:extLst>
          </p:cNvPr>
          <p:cNvSpPr txBox="1"/>
          <p:nvPr/>
        </p:nvSpPr>
        <p:spPr>
          <a:xfrm>
            <a:off x="233756" y="687519"/>
            <a:ext cx="8587110" cy="3754874"/>
          </a:xfrm>
          <a:prstGeom prst="rect">
            <a:avLst/>
          </a:prstGeom>
          <a:noFill/>
        </p:spPr>
        <p:txBody>
          <a:bodyPr wrap="square" rtlCol="0">
            <a:spAutoFit/>
          </a:bodyPr>
          <a:lstStyle/>
          <a:p>
            <a:pPr marL="285750" indent="-285750">
              <a:buFont typeface="Arial" panose="020B0604020202020204" pitchFamily="34" charset="0"/>
              <a:buChar char="•"/>
            </a:pPr>
            <a:r>
              <a:rPr lang="en-US" dirty="0"/>
              <a:t>Detection of LED state is very important in Li-Fi Data Transmission .In order to Decode the data from the Image .</a:t>
            </a:r>
          </a:p>
          <a:p>
            <a:pPr marL="285750" indent="-285750">
              <a:buFont typeface="Arial" panose="020B0604020202020204" pitchFamily="34" charset="0"/>
              <a:buChar char="•"/>
            </a:pPr>
            <a:r>
              <a:rPr lang="en-US" dirty="0"/>
              <a:t>There are various methods to detect ON/OFF state of LED State from the image</a:t>
            </a:r>
          </a:p>
          <a:p>
            <a:pPr marL="285750" indent="-285750">
              <a:buFont typeface="Arial" panose="020B0604020202020204" pitchFamily="34" charset="0"/>
              <a:buChar char="•"/>
            </a:pPr>
            <a:r>
              <a:rPr lang="en-US" dirty="0"/>
              <a:t>Thresholding , Edge Detection , Histogram Analysis Comes into Handy in dealing with the detection of LED state from the Image.</a:t>
            </a:r>
          </a:p>
          <a:p>
            <a:pPr marL="285750" indent="-285750">
              <a:buFont typeface="Arial" panose="020B0604020202020204" pitchFamily="34" charset="0"/>
              <a:buChar char="•"/>
            </a:pPr>
            <a:r>
              <a:rPr lang="en-US" dirty="0"/>
              <a:t>It is better to work With the particular Color of Image .Such that We are able to use HSV Based Algorithm in order to obtain  better Analysis on detection of LED state from the Image.</a:t>
            </a:r>
          </a:p>
          <a:p>
            <a:pPr marL="285750" indent="-285750">
              <a:buFont typeface="Arial" panose="020B0604020202020204" pitchFamily="34" charset="0"/>
              <a:buChar char="•"/>
            </a:pPr>
            <a:r>
              <a:rPr lang="en-US" dirty="0"/>
              <a:t>Contour Detection is very Important In Image Analysis in Detection of LED ON state . It plays a very crucial role ,as It is used for the Accurate Results.</a:t>
            </a:r>
          </a:p>
          <a:p>
            <a:pPr marL="285750" indent="-285750">
              <a:buFont typeface="Arial" panose="020B0604020202020204" pitchFamily="34" charset="0"/>
              <a:buChar char="•"/>
            </a:pPr>
            <a:r>
              <a:rPr lang="en-US" dirty="0"/>
              <a:t>ROI Co-ordinates finding Will Leads us to Detect/Predict the state of LED state In Very Accurate .</a:t>
            </a:r>
          </a:p>
          <a:p>
            <a:pPr marL="285750" indent="-285750">
              <a:buFont typeface="Arial" panose="020B0604020202020204" pitchFamily="34" charset="0"/>
              <a:buChar char="•"/>
            </a:pPr>
            <a:r>
              <a:rPr lang="en-US" dirty="0"/>
              <a:t>Even, Before Moving to the Machine Learning Modules it is better to with the CNN Module , as it alloys the user to Interpret the Model Functioning In a Manual Way by defining our own Parameters based on our requirements.</a:t>
            </a:r>
          </a:p>
          <a:p>
            <a:pPr marL="285750" indent="-285750">
              <a:buFont typeface="Arial" panose="020B0604020202020204" pitchFamily="34" charset="0"/>
              <a:buChar char="•"/>
            </a:pPr>
            <a:r>
              <a:rPr lang="en-US" dirty="0"/>
              <a:t>But ,It is very Important To Work with the Auto ML Packages to interpret the model performance .If the  Auto-ML Packages comes into handy  will make our Work much more useful.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756081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0B23C-816A-562D-512F-B2080FFFC7EE}"/>
              </a:ext>
            </a:extLst>
          </p:cNvPr>
          <p:cNvSpPr>
            <a:spLocks noGrp="1"/>
          </p:cNvSpPr>
          <p:nvPr>
            <p:ph type="title"/>
          </p:nvPr>
        </p:nvSpPr>
        <p:spPr>
          <a:xfrm>
            <a:off x="206256" y="103128"/>
            <a:ext cx="8489844" cy="529389"/>
          </a:xfrm>
        </p:spPr>
        <p:txBody>
          <a:bodyPr/>
          <a:lstStyle/>
          <a:p>
            <a:r>
              <a:rPr lang="en-IN" dirty="0">
                <a:solidFill>
                  <a:srgbClr val="FF0000"/>
                </a:solidFill>
              </a:rPr>
              <a:t>REFERENCES</a:t>
            </a:r>
          </a:p>
        </p:txBody>
      </p:sp>
      <p:sp>
        <p:nvSpPr>
          <p:cNvPr id="4" name="TextBox 3">
            <a:extLst>
              <a:ext uri="{FF2B5EF4-FFF2-40B4-BE49-F238E27FC236}">
                <a16:creationId xmlns:a16="http://schemas.microsoft.com/office/drawing/2014/main" id="{1C3FF5C1-CD46-7BC6-7195-B3EFB591722B}"/>
              </a:ext>
            </a:extLst>
          </p:cNvPr>
          <p:cNvSpPr txBox="1"/>
          <p:nvPr/>
        </p:nvSpPr>
        <p:spPr>
          <a:xfrm>
            <a:off x="295633" y="529389"/>
            <a:ext cx="8642111" cy="3970318"/>
          </a:xfrm>
          <a:prstGeom prst="rect">
            <a:avLst/>
          </a:prstGeom>
          <a:noFill/>
        </p:spPr>
        <p:txBody>
          <a:bodyPr wrap="square" rtlCol="0">
            <a:spAutoFit/>
          </a:bodyPr>
          <a:lstStyle/>
          <a:p>
            <a:r>
              <a:rPr lang="en-US" dirty="0"/>
              <a:t>[1] S. Singh, V. Verma, A. Sharma, and V. Kaushik, "Threshold-based LED State Detection for Visible Light Communication," 2020 7th International Conference on Signal Processing and Integrated Networks (SPIN), 2020, pp. 380-384</a:t>
            </a:r>
          </a:p>
          <a:p>
            <a:r>
              <a:rPr lang="en-US" dirty="0"/>
              <a:t>[2]R. C. Gonzalez and R. E. Woods, "Digital Image Processing," 4th Edition, Pearson, 2018.</a:t>
            </a:r>
          </a:p>
          <a:p>
            <a:r>
              <a:rPr lang="en-IN" dirty="0"/>
              <a:t>[3] Y. -y. Zheng, J. -l. Rao and L. Wu, "Edge detection methods in digital image processing," 2010 5th International Conference on Computer Science &amp; Education, Hefei, China, 2010, pp. 471-473, </a:t>
            </a:r>
            <a:r>
              <a:rPr lang="en-IN" dirty="0" err="1"/>
              <a:t>doi</a:t>
            </a:r>
            <a:r>
              <a:rPr lang="en-IN" dirty="0"/>
              <a:t>: 10.1109/ICCSE.2010.5593576.</a:t>
            </a:r>
          </a:p>
          <a:p>
            <a:r>
              <a:rPr lang="en-IN" dirty="0"/>
              <a:t>[4] G. M. H. Amer and A. M. </a:t>
            </a:r>
            <a:r>
              <a:rPr lang="en-IN" dirty="0" err="1"/>
              <a:t>Abushaala</a:t>
            </a:r>
            <a:r>
              <a:rPr lang="en-IN" dirty="0"/>
              <a:t>, "Edge detection methods," 2015 2nd World Symposium on Web Applications and Networking (WSWAN), Sousse, Tunisia, 2015, pp. 1-7, </a:t>
            </a:r>
            <a:r>
              <a:rPr lang="en-IN" dirty="0" err="1"/>
              <a:t>doi</a:t>
            </a:r>
            <a:r>
              <a:rPr lang="en-IN" dirty="0"/>
              <a:t>: 10.1109/WSWAN.2015.7210349</a:t>
            </a:r>
          </a:p>
          <a:p>
            <a:r>
              <a:rPr lang="en-IN" dirty="0"/>
              <a:t>[5] N. Hassan, K. W. Ming and C. K. Wah, "A Comparative Study on HSV-based and Deep Learning-based Object Detection Algorithms for Pedestrian Traffic Light Signal Recognition," 2020 3rd International Conference on Intelligent Autonomous Systems (</a:t>
            </a:r>
            <a:r>
              <a:rPr lang="en-IN" dirty="0" err="1"/>
              <a:t>ICoIAS</a:t>
            </a:r>
            <a:r>
              <a:rPr lang="en-IN" dirty="0"/>
              <a:t>), Singapore, 2020, pp. 71-76, </a:t>
            </a:r>
            <a:r>
              <a:rPr lang="en-IN" dirty="0" err="1"/>
              <a:t>doi</a:t>
            </a:r>
            <a:r>
              <a:rPr lang="en-IN" dirty="0"/>
              <a:t>: 10.1109/ICoIAS49312.2020.9081854.</a:t>
            </a:r>
          </a:p>
          <a:p>
            <a:r>
              <a:rPr lang="en-IN" dirty="0"/>
              <a:t>[6]https://www.researchgate.net/publication/354721903_A_Comparison_of_AutoML_Tools_for_Machine_Learning_Deep_Learning_and_XGBoost</a:t>
            </a:r>
          </a:p>
          <a:p>
            <a:endParaRPr lang="en-IN" dirty="0"/>
          </a:p>
          <a:p>
            <a:endParaRPr lang="en-IN" dirty="0"/>
          </a:p>
        </p:txBody>
      </p:sp>
    </p:spTree>
    <p:extLst>
      <p:ext uri="{BB962C8B-B14F-4D97-AF65-F5344CB8AC3E}">
        <p14:creationId xmlns:p14="http://schemas.microsoft.com/office/powerpoint/2010/main" val="3043452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573F844-A3F4-EFBD-F748-3FDC840DED0B}"/>
              </a:ext>
            </a:extLst>
          </p:cNvPr>
          <p:cNvSpPr/>
          <p:nvPr/>
        </p:nvSpPr>
        <p:spPr>
          <a:xfrm>
            <a:off x="3031958" y="2213811"/>
            <a:ext cx="3334466" cy="13269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FA9731B-F284-88DF-07AE-A834399E4564}"/>
              </a:ext>
            </a:extLst>
          </p:cNvPr>
          <p:cNvSpPr txBox="1"/>
          <p:nvPr/>
        </p:nvSpPr>
        <p:spPr>
          <a:xfrm>
            <a:off x="3581973" y="2571750"/>
            <a:ext cx="2158809" cy="461665"/>
          </a:xfrm>
          <a:prstGeom prst="rect">
            <a:avLst/>
          </a:prstGeom>
          <a:noFill/>
        </p:spPr>
        <p:txBody>
          <a:bodyPr wrap="square" rtlCol="0">
            <a:spAutoFit/>
          </a:bodyPr>
          <a:lstStyle/>
          <a:p>
            <a:r>
              <a:rPr lang="en-IN" sz="2400" dirty="0"/>
              <a:t>THANK YOU</a:t>
            </a:r>
          </a:p>
        </p:txBody>
      </p:sp>
    </p:spTree>
    <p:extLst>
      <p:ext uri="{BB962C8B-B14F-4D97-AF65-F5344CB8AC3E}">
        <p14:creationId xmlns:p14="http://schemas.microsoft.com/office/powerpoint/2010/main" val="1345747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4FDF4C3-6144-A5BB-FEF0-DA2986599038}"/>
              </a:ext>
            </a:extLst>
          </p:cNvPr>
          <p:cNvSpPr txBox="1"/>
          <p:nvPr/>
        </p:nvSpPr>
        <p:spPr>
          <a:xfrm>
            <a:off x="247507" y="144378"/>
            <a:ext cx="8731488" cy="3600986"/>
          </a:xfrm>
          <a:prstGeom prst="rect">
            <a:avLst/>
          </a:prstGeom>
          <a:noFill/>
        </p:spPr>
        <p:txBody>
          <a:bodyPr wrap="square" rtlCol="0">
            <a:spAutoFit/>
          </a:bodyPr>
          <a:lstStyle/>
          <a:p>
            <a:r>
              <a:rPr lang="en-IN" dirty="0"/>
              <a:t>--</a:t>
            </a:r>
            <a:r>
              <a:rPr lang="en-IN" sz="2000" dirty="0"/>
              <a:t>When the ON/OFF of an LED is Captured in  the form of an Image there are several methods that can be employed to detect the image is ON/OFF.</a:t>
            </a:r>
          </a:p>
          <a:p>
            <a:r>
              <a:rPr lang="en-US" sz="2000" spc="60" dirty="0"/>
              <a:t>---Based on The Intensity of Number of Pixels Present in the image ,Machine/Human can interpret what is the present state of LED</a:t>
            </a:r>
          </a:p>
          <a:p>
            <a:r>
              <a:rPr lang="en-US" spc="60" dirty="0"/>
              <a:t>     </a:t>
            </a:r>
            <a:r>
              <a:rPr lang="en-US" sz="2800" spc="60" dirty="0"/>
              <a:t>Common Methods:</a:t>
            </a:r>
          </a:p>
          <a:p>
            <a:pPr marL="285750" indent="-285750">
              <a:buFont typeface="Arial" panose="020B0604020202020204" pitchFamily="34" charset="0"/>
              <a:buChar char="•"/>
            </a:pPr>
            <a:r>
              <a:rPr lang="en-US" sz="2000" spc="60" dirty="0"/>
              <a:t>Thresholding:</a:t>
            </a:r>
          </a:p>
          <a:p>
            <a:pPr marL="285750" indent="-285750">
              <a:buFont typeface="Arial" panose="020B0604020202020204" pitchFamily="34" charset="0"/>
              <a:buChar char="•"/>
            </a:pPr>
            <a:r>
              <a:rPr lang="en-US" sz="2000" spc="60" dirty="0"/>
              <a:t>Template Matching:</a:t>
            </a:r>
          </a:p>
          <a:p>
            <a:pPr marL="285750" indent="-285750">
              <a:buFont typeface="Arial" panose="020B0604020202020204" pitchFamily="34" charset="0"/>
              <a:buChar char="•"/>
            </a:pPr>
            <a:r>
              <a:rPr lang="en-US" sz="2000" spc="60" dirty="0"/>
              <a:t>Edge Detection:</a:t>
            </a:r>
          </a:p>
          <a:p>
            <a:pPr marL="285750" indent="-285750">
              <a:buFont typeface="Arial" panose="020B0604020202020204" pitchFamily="34" charset="0"/>
              <a:buChar char="•"/>
            </a:pPr>
            <a:r>
              <a:rPr lang="en-US" sz="2000" spc="60" dirty="0"/>
              <a:t>Histogram Analysis:</a:t>
            </a:r>
          </a:p>
          <a:p>
            <a:pPr marL="285750" indent="-285750">
              <a:buFont typeface="Arial" panose="020B0604020202020204" pitchFamily="34" charset="0"/>
              <a:buChar char="•"/>
            </a:pPr>
            <a:r>
              <a:rPr lang="en-US" sz="2000" spc="60" dirty="0"/>
              <a:t>Machine Learning Algorithms:</a:t>
            </a:r>
          </a:p>
          <a:p>
            <a:endParaRPr lang="en-US" sz="2000" spc="60" dirty="0"/>
          </a:p>
        </p:txBody>
      </p:sp>
    </p:spTree>
    <p:extLst>
      <p:ext uri="{BB962C8B-B14F-4D97-AF65-F5344CB8AC3E}">
        <p14:creationId xmlns:p14="http://schemas.microsoft.com/office/powerpoint/2010/main" val="427663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03" name="Google Shape;203;p16"/>
          <p:cNvSpPr txBox="1">
            <a:spLocks noGrp="1"/>
          </p:cNvSpPr>
          <p:nvPr>
            <p:ph type="title"/>
          </p:nvPr>
        </p:nvSpPr>
        <p:spPr>
          <a:xfrm>
            <a:off x="452550" y="128263"/>
            <a:ext cx="8238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3600" b="1" dirty="0">
                <a:solidFill>
                  <a:srgbClr val="FF0000"/>
                </a:solidFill>
                <a:latin typeface="+mj-lt"/>
              </a:rPr>
              <a:t>Thresholding</a:t>
            </a:r>
            <a:endParaRPr sz="3600" b="1" dirty="0">
              <a:solidFill>
                <a:srgbClr val="FF0000"/>
              </a:solidFill>
              <a:latin typeface="+mj-lt"/>
            </a:endParaRPr>
          </a:p>
        </p:txBody>
      </p:sp>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982878F-D400-99CD-F1A8-87CAB9654A9E}"/>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4" name="TextBox 3">
            <a:extLst>
              <a:ext uri="{FF2B5EF4-FFF2-40B4-BE49-F238E27FC236}">
                <a16:creationId xmlns:a16="http://schemas.microsoft.com/office/drawing/2014/main" id="{09E1DB15-C37F-A373-BE27-8AC7A5112AC7}"/>
              </a:ext>
            </a:extLst>
          </p:cNvPr>
          <p:cNvSpPr txBox="1"/>
          <p:nvPr/>
        </p:nvSpPr>
        <p:spPr>
          <a:xfrm>
            <a:off x="2678366" y="4792355"/>
            <a:ext cx="3608134" cy="307777"/>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08B7A44-C047-BB59-8218-C9A4F7072941}"/>
              </a:ext>
            </a:extLst>
          </p:cNvPr>
          <p:cNvSpPr txBox="1"/>
          <p:nvPr/>
        </p:nvSpPr>
        <p:spPr>
          <a:xfrm>
            <a:off x="146957" y="1004207"/>
            <a:ext cx="8866414" cy="3754874"/>
          </a:xfrm>
          <a:prstGeom prst="rect">
            <a:avLst/>
          </a:prstGeom>
          <a:noFill/>
        </p:spPr>
        <p:txBody>
          <a:bodyPr wrap="square" rtlCol="0">
            <a:spAutoFit/>
          </a:bodyPr>
          <a:lstStyle/>
          <a:p>
            <a:pPr marL="285750" indent="-285750">
              <a:buFont typeface="Arial" panose="020B0604020202020204" pitchFamily="34" charset="0"/>
              <a:buChar char="•"/>
            </a:pPr>
            <a:r>
              <a:rPr lang="en-IN" dirty="0"/>
              <a:t>Thresholding is the basic straight forward technique applied to the Captured LED Images to determine the state of the Led </a:t>
            </a:r>
          </a:p>
          <a:p>
            <a:pPr marL="285750" indent="-285750">
              <a:buFont typeface="Arial" panose="020B0604020202020204" pitchFamily="34" charset="0"/>
              <a:buChar char="•"/>
            </a:pPr>
            <a:r>
              <a:rPr lang="en-IN" dirty="0"/>
              <a:t>By selecting an appropriate Threshold Value ,one can determine whether a pixel’s intensity corresponds to LED being  ON/OFF.</a:t>
            </a:r>
          </a:p>
          <a:p>
            <a:pPr marL="285750" indent="-285750">
              <a:buFont typeface="Arial" panose="020B0604020202020204" pitchFamily="34" charset="0"/>
              <a:buChar char="•"/>
            </a:pPr>
            <a:r>
              <a:rPr lang="en-IN" dirty="0"/>
              <a:t>Steps involved in </a:t>
            </a:r>
          </a:p>
          <a:p>
            <a:r>
              <a:rPr lang="en-IN" dirty="0"/>
              <a:t>    1.selected a threshold value:</a:t>
            </a:r>
          </a:p>
          <a:p>
            <a:r>
              <a:rPr lang="en-IN" dirty="0"/>
              <a:t>        we have chose a threshold value that will be used to separate the pixel intensities into two categories</a:t>
            </a:r>
          </a:p>
          <a:p>
            <a:r>
              <a:rPr lang="en-IN" dirty="0"/>
              <a:t>        (</a:t>
            </a:r>
            <a:r>
              <a:rPr lang="en-IN" dirty="0" err="1"/>
              <a:t>i.e.below</a:t>
            </a:r>
            <a:r>
              <a:rPr lang="en-IN" dirty="0"/>
              <a:t> threshold OFF &amp; above threshold ON)</a:t>
            </a:r>
          </a:p>
          <a:p>
            <a:r>
              <a:rPr lang="en-IN" dirty="0"/>
              <a:t>2.Apply the Threshold:</a:t>
            </a:r>
          </a:p>
          <a:p>
            <a:r>
              <a:rPr lang="en-IN" dirty="0"/>
              <a:t>   we apply the threshold value to compare each pixel intensity determine the state of Led</a:t>
            </a:r>
          </a:p>
          <a:p>
            <a:r>
              <a:rPr lang="en-IN" dirty="0"/>
              <a:t>3.Generating a binary Image :</a:t>
            </a:r>
          </a:p>
          <a:p>
            <a:r>
              <a:rPr lang="en-IN" dirty="0"/>
              <a:t>   After thresholding Process we generate a binary image where pixels are represented based on their intensity                                               which provides clear separation B/W LED ON/OFF</a:t>
            </a:r>
          </a:p>
          <a:p>
            <a:r>
              <a:rPr lang="en-IN" dirty="0"/>
              <a:t>4.Analysis:</a:t>
            </a:r>
          </a:p>
          <a:p>
            <a:r>
              <a:rPr lang="en-IN" dirty="0"/>
              <a:t>   Based on the binary image ,one can perform the further processing  like extracting specific features</a:t>
            </a:r>
          </a:p>
          <a:p>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25068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1D01FE9-193A-B689-163B-344ECB22965F}"/>
              </a:ext>
            </a:extLst>
          </p:cNvPr>
          <p:cNvSpPr>
            <a:spLocks noGrp="1"/>
          </p:cNvSpPr>
          <p:nvPr>
            <p:ph type="title"/>
          </p:nvPr>
        </p:nvSpPr>
        <p:spPr>
          <a:xfrm>
            <a:off x="457200" y="397725"/>
            <a:ext cx="8238900" cy="572700"/>
          </a:xfrm>
        </p:spPr>
        <p:txBody>
          <a:bodyPr/>
          <a:lstStyle/>
          <a:p>
            <a:r>
              <a:rPr lang="en-IN" sz="3600" dirty="0">
                <a:solidFill>
                  <a:srgbClr val="FF0000"/>
                </a:solidFill>
              </a:rPr>
              <a:t>Thresholding</a:t>
            </a:r>
          </a:p>
        </p:txBody>
      </p:sp>
      <p:pic>
        <p:nvPicPr>
          <p:cNvPr id="3" name="Picture 2">
            <a:extLst>
              <a:ext uri="{FF2B5EF4-FFF2-40B4-BE49-F238E27FC236}">
                <a16:creationId xmlns:a16="http://schemas.microsoft.com/office/drawing/2014/main" id="{0A751F33-1689-FA22-299D-DCD7015FCD70}"/>
              </a:ext>
            </a:extLst>
          </p:cNvPr>
          <p:cNvPicPr>
            <a:picLocks noChangeAspect="1"/>
          </p:cNvPicPr>
          <p:nvPr/>
        </p:nvPicPr>
        <p:blipFill>
          <a:blip r:embed="rId5"/>
          <a:stretch>
            <a:fillRect/>
          </a:stretch>
        </p:blipFill>
        <p:spPr>
          <a:xfrm>
            <a:off x="783771" y="1200149"/>
            <a:ext cx="2653393" cy="3150657"/>
          </a:xfrm>
          <a:prstGeom prst="rect">
            <a:avLst/>
          </a:prstGeom>
        </p:spPr>
      </p:pic>
      <p:pic>
        <p:nvPicPr>
          <p:cNvPr id="4" name="Picture 3">
            <a:extLst>
              <a:ext uri="{FF2B5EF4-FFF2-40B4-BE49-F238E27FC236}">
                <a16:creationId xmlns:a16="http://schemas.microsoft.com/office/drawing/2014/main" id="{E5A07855-9586-73DB-CD31-B01A9C0C0F09}"/>
              </a:ext>
            </a:extLst>
          </p:cNvPr>
          <p:cNvPicPr>
            <a:picLocks noChangeAspect="1"/>
          </p:cNvPicPr>
          <p:nvPr/>
        </p:nvPicPr>
        <p:blipFill>
          <a:blip r:embed="rId6"/>
          <a:stretch>
            <a:fillRect/>
          </a:stretch>
        </p:blipFill>
        <p:spPr>
          <a:xfrm>
            <a:off x="2483984" y="2009171"/>
            <a:ext cx="1075645" cy="1860701"/>
          </a:xfrm>
          <a:prstGeom prst="rect">
            <a:avLst/>
          </a:prstGeom>
        </p:spPr>
      </p:pic>
      <p:pic>
        <p:nvPicPr>
          <p:cNvPr id="7" name="Picture 6">
            <a:extLst>
              <a:ext uri="{FF2B5EF4-FFF2-40B4-BE49-F238E27FC236}">
                <a16:creationId xmlns:a16="http://schemas.microsoft.com/office/drawing/2014/main" id="{60E5FD59-58A7-6E6B-F5DB-22E775D5F1C7}"/>
              </a:ext>
            </a:extLst>
          </p:cNvPr>
          <p:cNvPicPr>
            <a:picLocks noChangeAspect="1"/>
          </p:cNvPicPr>
          <p:nvPr/>
        </p:nvPicPr>
        <p:blipFill>
          <a:blip r:embed="rId7"/>
          <a:stretch>
            <a:fillRect/>
          </a:stretch>
        </p:blipFill>
        <p:spPr>
          <a:xfrm>
            <a:off x="5259842" y="1142240"/>
            <a:ext cx="2507841" cy="3208566"/>
          </a:xfrm>
          <a:prstGeom prst="rect">
            <a:avLst/>
          </a:prstGeom>
        </p:spPr>
      </p:pic>
      <p:pic>
        <p:nvPicPr>
          <p:cNvPr id="8" name="Picture 7">
            <a:extLst>
              <a:ext uri="{FF2B5EF4-FFF2-40B4-BE49-F238E27FC236}">
                <a16:creationId xmlns:a16="http://schemas.microsoft.com/office/drawing/2014/main" id="{9E0F6C5E-0D64-474A-D927-EF762BFDB1BB}"/>
              </a:ext>
            </a:extLst>
          </p:cNvPr>
          <p:cNvPicPr>
            <a:picLocks noChangeAspect="1"/>
          </p:cNvPicPr>
          <p:nvPr/>
        </p:nvPicPr>
        <p:blipFill>
          <a:blip r:embed="rId8"/>
          <a:stretch>
            <a:fillRect/>
          </a:stretch>
        </p:blipFill>
        <p:spPr>
          <a:xfrm>
            <a:off x="7013120" y="1881866"/>
            <a:ext cx="1075645" cy="1787222"/>
          </a:xfrm>
          <a:prstGeom prst="rect">
            <a:avLst/>
          </a:prstGeom>
        </p:spPr>
      </p:pic>
      <p:pic>
        <p:nvPicPr>
          <p:cNvPr id="9" name="Picture 8">
            <a:extLst>
              <a:ext uri="{FF2B5EF4-FFF2-40B4-BE49-F238E27FC236}">
                <a16:creationId xmlns:a16="http://schemas.microsoft.com/office/drawing/2014/main" id="{6A59AAF3-0367-010D-CA5A-7D32CBAF7C61}"/>
              </a:ext>
            </a:extLst>
          </p:cNvPr>
          <p:cNvPicPr>
            <a:picLocks noChangeAspect="1"/>
          </p:cNvPicPr>
          <p:nvPr/>
        </p:nvPicPr>
        <p:blipFill>
          <a:blip r:embed="rId3"/>
          <a:stretch>
            <a:fillRect/>
          </a:stretch>
        </p:blipFill>
        <p:spPr>
          <a:xfrm rot="5400000">
            <a:off x="4286248" y="285752"/>
            <a:ext cx="394521" cy="9320984"/>
          </a:xfrm>
          <a:prstGeom prst="rect">
            <a:avLst/>
          </a:prstGeom>
        </p:spPr>
      </p:pic>
      <p:pic>
        <p:nvPicPr>
          <p:cNvPr id="10" name="Picture 9">
            <a:extLst>
              <a:ext uri="{FF2B5EF4-FFF2-40B4-BE49-F238E27FC236}">
                <a16:creationId xmlns:a16="http://schemas.microsoft.com/office/drawing/2014/main" id="{1B2426C3-7F56-3FCD-E4B2-8B828D42A3A9}"/>
              </a:ext>
            </a:extLst>
          </p:cNvPr>
          <p:cNvPicPr>
            <a:picLocks noChangeAspect="1"/>
          </p:cNvPicPr>
          <p:nvPr/>
        </p:nvPicPr>
        <p:blipFill>
          <a:blip r:embed="rId3"/>
          <a:stretch>
            <a:fillRect/>
          </a:stretch>
        </p:blipFill>
        <p:spPr>
          <a:xfrm rot="5400000">
            <a:off x="4286247" y="285748"/>
            <a:ext cx="394521" cy="9320984"/>
          </a:xfrm>
          <a:prstGeom prst="rect">
            <a:avLst/>
          </a:prstGeom>
        </p:spPr>
      </p:pic>
      <p:sp>
        <p:nvSpPr>
          <p:cNvPr id="11" name="TextBox 10">
            <a:extLst>
              <a:ext uri="{FF2B5EF4-FFF2-40B4-BE49-F238E27FC236}">
                <a16:creationId xmlns:a16="http://schemas.microsoft.com/office/drawing/2014/main" id="{88F89BCE-2B61-3D82-037E-DB721D88EB3A}"/>
              </a:ext>
            </a:extLst>
          </p:cNvPr>
          <p:cNvSpPr txBox="1"/>
          <p:nvPr/>
        </p:nvSpPr>
        <p:spPr>
          <a:xfrm>
            <a:off x="2678366" y="4792355"/>
            <a:ext cx="3608134" cy="307777"/>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238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D469DFA0-3372-E9FC-95AC-6A808E53990F}"/>
              </a:ext>
            </a:extLst>
          </p:cNvPr>
          <p:cNvPicPr>
            <a:picLocks noChangeAspect="1"/>
          </p:cNvPicPr>
          <p:nvPr/>
        </p:nvPicPr>
        <p:blipFill>
          <a:blip r:embed="rId3"/>
          <a:stretch>
            <a:fillRect/>
          </a:stretch>
        </p:blipFill>
        <p:spPr>
          <a:xfrm rot="5400000">
            <a:off x="4286248" y="285751"/>
            <a:ext cx="394521" cy="9320984"/>
          </a:xfrm>
          <a:prstGeom prst="rect">
            <a:avLst/>
          </a:prstGeom>
        </p:spPr>
      </p:pic>
      <p:sp>
        <p:nvSpPr>
          <p:cNvPr id="6" name="TextBox 5">
            <a:extLst>
              <a:ext uri="{FF2B5EF4-FFF2-40B4-BE49-F238E27FC236}">
                <a16:creationId xmlns:a16="http://schemas.microsoft.com/office/drawing/2014/main" id="{B1E117C4-4848-5A9F-8048-E36900EA23CC}"/>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F1A4F0A1-883F-A18A-DB33-647A7CA72556}"/>
              </a:ext>
            </a:extLst>
          </p:cNvPr>
          <p:cNvSpPr>
            <a:spLocks noGrp="1"/>
          </p:cNvSpPr>
          <p:nvPr>
            <p:ph type="title"/>
          </p:nvPr>
        </p:nvSpPr>
        <p:spPr>
          <a:xfrm>
            <a:off x="457200" y="411475"/>
            <a:ext cx="8238900" cy="572700"/>
          </a:xfrm>
        </p:spPr>
        <p:txBody>
          <a:bodyPr/>
          <a:lstStyle/>
          <a:p>
            <a:r>
              <a:rPr lang="en-IN" dirty="0">
                <a:solidFill>
                  <a:srgbClr val="FF0000"/>
                </a:solidFill>
              </a:rPr>
              <a:t>TEMPLATE MATCHING</a:t>
            </a:r>
          </a:p>
        </p:txBody>
      </p:sp>
      <p:pic>
        <p:nvPicPr>
          <p:cNvPr id="3" name="Picture 2">
            <a:extLst>
              <a:ext uri="{FF2B5EF4-FFF2-40B4-BE49-F238E27FC236}">
                <a16:creationId xmlns:a16="http://schemas.microsoft.com/office/drawing/2014/main" id="{351E1A5C-3B3E-CD34-4557-66234CE2F2BA}"/>
              </a:ext>
            </a:extLst>
          </p:cNvPr>
          <p:cNvPicPr>
            <a:picLocks noChangeAspect="1"/>
          </p:cNvPicPr>
          <p:nvPr/>
        </p:nvPicPr>
        <p:blipFill>
          <a:blip r:embed="rId5"/>
          <a:stretch>
            <a:fillRect/>
          </a:stretch>
        </p:blipFill>
        <p:spPr>
          <a:xfrm>
            <a:off x="457200" y="1257302"/>
            <a:ext cx="1175657" cy="922563"/>
          </a:xfrm>
          <a:prstGeom prst="rect">
            <a:avLst/>
          </a:prstGeom>
        </p:spPr>
      </p:pic>
      <p:pic>
        <p:nvPicPr>
          <p:cNvPr id="4" name="Picture 3">
            <a:extLst>
              <a:ext uri="{FF2B5EF4-FFF2-40B4-BE49-F238E27FC236}">
                <a16:creationId xmlns:a16="http://schemas.microsoft.com/office/drawing/2014/main" id="{06D0EDB9-4938-04DC-3D58-CA03B3B6B7D8}"/>
              </a:ext>
            </a:extLst>
          </p:cNvPr>
          <p:cNvPicPr>
            <a:picLocks noChangeAspect="1"/>
          </p:cNvPicPr>
          <p:nvPr/>
        </p:nvPicPr>
        <p:blipFill>
          <a:blip r:embed="rId6"/>
          <a:stretch>
            <a:fillRect/>
          </a:stretch>
        </p:blipFill>
        <p:spPr>
          <a:xfrm>
            <a:off x="2522764" y="1257303"/>
            <a:ext cx="2049236" cy="2909750"/>
          </a:xfrm>
          <a:prstGeom prst="rect">
            <a:avLst/>
          </a:prstGeom>
        </p:spPr>
      </p:pic>
      <p:sp>
        <p:nvSpPr>
          <p:cNvPr id="7" name="TextBox 6">
            <a:extLst>
              <a:ext uri="{FF2B5EF4-FFF2-40B4-BE49-F238E27FC236}">
                <a16:creationId xmlns:a16="http://schemas.microsoft.com/office/drawing/2014/main" id="{BB74A01A-D4A2-DCDB-7327-981ABAFAD9DA}"/>
              </a:ext>
            </a:extLst>
          </p:cNvPr>
          <p:cNvSpPr txBox="1"/>
          <p:nvPr/>
        </p:nvSpPr>
        <p:spPr>
          <a:xfrm>
            <a:off x="351064" y="2294164"/>
            <a:ext cx="1992086" cy="307777"/>
          </a:xfrm>
          <a:prstGeom prst="rect">
            <a:avLst/>
          </a:prstGeom>
          <a:noFill/>
        </p:spPr>
        <p:txBody>
          <a:bodyPr wrap="square" rtlCol="0">
            <a:spAutoFit/>
          </a:bodyPr>
          <a:lstStyle/>
          <a:p>
            <a:r>
              <a:rPr lang="en-IN" dirty="0"/>
              <a:t>TEMPLATE Image</a:t>
            </a:r>
          </a:p>
        </p:txBody>
      </p:sp>
      <p:sp>
        <p:nvSpPr>
          <p:cNvPr id="8" name="TextBox 7">
            <a:extLst>
              <a:ext uri="{FF2B5EF4-FFF2-40B4-BE49-F238E27FC236}">
                <a16:creationId xmlns:a16="http://schemas.microsoft.com/office/drawing/2014/main" id="{BA3063B3-2609-02AF-92F6-0A392D09895C}"/>
              </a:ext>
            </a:extLst>
          </p:cNvPr>
          <p:cNvSpPr txBox="1"/>
          <p:nvPr/>
        </p:nvSpPr>
        <p:spPr>
          <a:xfrm>
            <a:off x="2702378" y="4245429"/>
            <a:ext cx="2049235" cy="307777"/>
          </a:xfrm>
          <a:prstGeom prst="rect">
            <a:avLst/>
          </a:prstGeom>
          <a:noFill/>
        </p:spPr>
        <p:txBody>
          <a:bodyPr wrap="square" rtlCol="0">
            <a:spAutoFit/>
          </a:bodyPr>
          <a:lstStyle/>
          <a:p>
            <a:r>
              <a:rPr lang="en-IN" dirty="0"/>
              <a:t>TARGET IMAGE</a:t>
            </a:r>
          </a:p>
        </p:txBody>
      </p:sp>
      <p:pic>
        <p:nvPicPr>
          <p:cNvPr id="9" name="Picture 8">
            <a:extLst>
              <a:ext uri="{FF2B5EF4-FFF2-40B4-BE49-F238E27FC236}">
                <a16:creationId xmlns:a16="http://schemas.microsoft.com/office/drawing/2014/main" id="{3C900214-48BD-1150-7088-7DA6FD47D1AC}"/>
              </a:ext>
            </a:extLst>
          </p:cNvPr>
          <p:cNvPicPr>
            <a:picLocks noChangeAspect="1"/>
          </p:cNvPicPr>
          <p:nvPr/>
        </p:nvPicPr>
        <p:blipFill>
          <a:blip r:embed="rId5"/>
          <a:stretch>
            <a:fillRect/>
          </a:stretch>
        </p:blipFill>
        <p:spPr>
          <a:xfrm>
            <a:off x="5470535" y="1257302"/>
            <a:ext cx="693502" cy="572701"/>
          </a:xfrm>
          <a:prstGeom prst="rect">
            <a:avLst/>
          </a:prstGeom>
        </p:spPr>
      </p:pic>
      <p:pic>
        <p:nvPicPr>
          <p:cNvPr id="10" name="Picture 9">
            <a:extLst>
              <a:ext uri="{FF2B5EF4-FFF2-40B4-BE49-F238E27FC236}">
                <a16:creationId xmlns:a16="http://schemas.microsoft.com/office/drawing/2014/main" id="{072BCA20-CE4D-F52F-3DC3-97A924866EB3}"/>
              </a:ext>
            </a:extLst>
          </p:cNvPr>
          <p:cNvPicPr>
            <a:picLocks noChangeAspect="1"/>
          </p:cNvPicPr>
          <p:nvPr/>
        </p:nvPicPr>
        <p:blipFill>
          <a:blip r:embed="rId6"/>
          <a:stretch>
            <a:fillRect/>
          </a:stretch>
        </p:blipFill>
        <p:spPr>
          <a:xfrm>
            <a:off x="5927271" y="1638302"/>
            <a:ext cx="2290083" cy="2607127"/>
          </a:xfrm>
          <a:prstGeom prst="rect">
            <a:avLst/>
          </a:prstGeom>
        </p:spPr>
      </p:pic>
      <p:sp>
        <p:nvSpPr>
          <p:cNvPr id="11" name="TextBox 10">
            <a:extLst>
              <a:ext uri="{FF2B5EF4-FFF2-40B4-BE49-F238E27FC236}">
                <a16:creationId xmlns:a16="http://schemas.microsoft.com/office/drawing/2014/main" id="{770278AD-4231-E503-5920-ADFBE6BE44D7}"/>
              </a:ext>
            </a:extLst>
          </p:cNvPr>
          <p:cNvSpPr txBox="1"/>
          <p:nvPr/>
        </p:nvSpPr>
        <p:spPr>
          <a:xfrm>
            <a:off x="5780313" y="4318907"/>
            <a:ext cx="2966903" cy="307777"/>
          </a:xfrm>
          <a:prstGeom prst="rect">
            <a:avLst/>
          </a:prstGeom>
          <a:noFill/>
        </p:spPr>
        <p:txBody>
          <a:bodyPr wrap="square" rtlCol="0">
            <a:spAutoFit/>
          </a:bodyPr>
          <a:lstStyle/>
          <a:p>
            <a:r>
              <a:rPr lang="en-IN" dirty="0"/>
              <a:t>WINDOW SLIDING </a:t>
            </a:r>
          </a:p>
        </p:txBody>
      </p:sp>
      <p:sp>
        <p:nvSpPr>
          <p:cNvPr id="12" name="Arrow: Right 11">
            <a:extLst>
              <a:ext uri="{FF2B5EF4-FFF2-40B4-BE49-F238E27FC236}">
                <a16:creationId xmlns:a16="http://schemas.microsoft.com/office/drawing/2014/main" id="{A20A8336-E75F-8144-4E5A-33E8EDFC3574}"/>
              </a:ext>
            </a:extLst>
          </p:cNvPr>
          <p:cNvSpPr/>
          <p:nvPr/>
        </p:nvSpPr>
        <p:spPr>
          <a:xfrm>
            <a:off x="6441621" y="1438958"/>
            <a:ext cx="47352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5CD37D9E-FD95-7924-4ECD-CEF7ADE17114}"/>
              </a:ext>
            </a:extLst>
          </p:cNvPr>
          <p:cNvSpPr/>
          <p:nvPr/>
        </p:nvSpPr>
        <p:spPr>
          <a:xfrm>
            <a:off x="5780314" y="1967593"/>
            <a:ext cx="45719" cy="742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9DC7866B-6C57-25E9-7176-BE793E0EECA3}"/>
              </a:ext>
            </a:extLst>
          </p:cNvPr>
          <p:cNvSpPr/>
          <p:nvPr/>
        </p:nvSpPr>
        <p:spPr>
          <a:xfrm>
            <a:off x="3249386" y="2179865"/>
            <a:ext cx="302078" cy="261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lus Sign 14">
            <a:extLst>
              <a:ext uri="{FF2B5EF4-FFF2-40B4-BE49-F238E27FC236}">
                <a16:creationId xmlns:a16="http://schemas.microsoft.com/office/drawing/2014/main" id="{ABCD7FAB-D703-6AF1-71E0-D168641C9726}"/>
              </a:ext>
            </a:extLst>
          </p:cNvPr>
          <p:cNvSpPr/>
          <p:nvPr/>
        </p:nvSpPr>
        <p:spPr>
          <a:xfrm>
            <a:off x="2016579" y="1921874"/>
            <a:ext cx="179614" cy="19267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2F8ACE2F-D8D0-4628-06CB-B7E0C282AB2B}"/>
              </a:ext>
            </a:extLst>
          </p:cNvPr>
          <p:cNvPicPr>
            <a:picLocks noChangeAspect="1"/>
          </p:cNvPicPr>
          <p:nvPr/>
        </p:nvPicPr>
        <p:blipFill>
          <a:blip r:embed="rId3"/>
          <a:stretch>
            <a:fillRect/>
          </a:stretch>
        </p:blipFill>
        <p:spPr>
          <a:xfrm rot="5400000">
            <a:off x="4286248" y="351067"/>
            <a:ext cx="394521" cy="9320984"/>
          </a:xfrm>
          <a:prstGeom prst="rect">
            <a:avLst/>
          </a:prstGeom>
        </p:spPr>
      </p:pic>
      <p:sp>
        <p:nvSpPr>
          <p:cNvPr id="17" name="TextBox 16">
            <a:extLst>
              <a:ext uri="{FF2B5EF4-FFF2-40B4-BE49-F238E27FC236}">
                <a16:creationId xmlns:a16="http://schemas.microsoft.com/office/drawing/2014/main" id="{10AACEA9-A0D0-D374-2A0E-7BA86155D38B}"/>
              </a:ext>
            </a:extLst>
          </p:cNvPr>
          <p:cNvSpPr txBox="1"/>
          <p:nvPr/>
        </p:nvSpPr>
        <p:spPr>
          <a:xfrm>
            <a:off x="2678366" y="4792355"/>
            <a:ext cx="3608134" cy="307777"/>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0083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76B16-D31B-A092-4E25-2F963B1BC298}"/>
              </a:ext>
            </a:extLst>
          </p:cNvPr>
          <p:cNvPicPr>
            <a:picLocks noChangeAspect="1"/>
          </p:cNvPicPr>
          <p:nvPr/>
        </p:nvPicPr>
        <p:blipFill>
          <a:blip r:embed="rId2"/>
          <a:stretch>
            <a:fillRect/>
          </a:stretch>
        </p:blipFill>
        <p:spPr>
          <a:xfrm rot="5400000">
            <a:off x="4286248" y="285751"/>
            <a:ext cx="394521" cy="9320984"/>
          </a:xfrm>
          <a:prstGeom prst="rect">
            <a:avLst/>
          </a:prstGeom>
        </p:spPr>
      </p:pic>
      <p:sp>
        <p:nvSpPr>
          <p:cNvPr id="4" name="TextBox 3">
            <a:extLst>
              <a:ext uri="{FF2B5EF4-FFF2-40B4-BE49-F238E27FC236}">
                <a16:creationId xmlns:a16="http://schemas.microsoft.com/office/drawing/2014/main" id="{EE398D04-8808-2885-A40C-C7D49BC811D5}"/>
              </a:ext>
            </a:extLst>
          </p:cNvPr>
          <p:cNvSpPr txBox="1"/>
          <p:nvPr/>
        </p:nvSpPr>
        <p:spPr>
          <a:xfrm>
            <a:off x="2678366" y="4792354"/>
            <a:ext cx="3610284" cy="307777"/>
          </a:xfrm>
          <a:prstGeom prst="rect">
            <a:avLst/>
          </a:prstGeom>
          <a:noFill/>
        </p:spPr>
        <p:txBody>
          <a:bodyPr wrap="non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E1F4372B-8DC0-63DA-12DA-A7E48F8B1D6E}"/>
              </a:ext>
            </a:extLst>
          </p:cNvPr>
          <p:cNvSpPr>
            <a:spLocks noGrp="1"/>
          </p:cNvSpPr>
          <p:nvPr>
            <p:ph type="title"/>
          </p:nvPr>
        </p:nvSpPr>
        <p:spPr>
          <a:xfrm>
            <a:off x="457200" y="1"/>
            <a:ext cx="8238900" cy="751114"/>
          </a:xfrm>
        </p:spPr>
        <p:txBody>
          <a:bodyPr/>
          <a:lstStyle/>
          <a:p>
            <a:r>
              <a:rPr lang="en-IN" dirty="0">
                <a:solidFill>
                  <a:srgbClr val="FF0000"/>
                </a:solidFill>
              </a:rPr>
              <a:t>Template Matching</a:t>
            </a:r>
          </a:p>
        </p:txBody>
      </p:sp>
      <p:pic>
        <p:nvPicPr>
          <p:cNvPr id="6" name="Picture 5">
            <a:extLst>
              <a:ext uri="{FF2B5EF4-FFF2-40B4-BE49-F238E27FC236}">
                <a16:creationId xmlns:a16="http://schemas.microsoft.com/office/drawing/2014/main" id="{DD25F18B-9F85-97AE-A7CB-9DFC1DA8BB13}"/>
              </a:ext>
            </a:extLst>
          </p:cNvPr>
          <p:cNvPicPr>
            <a:picLocks noChangeAspect="1"/>
          </p:cNvPicPr>
          <p:nvPr/>
        </p:nvPicPr>
        <p:blipFill>
          <a:blip r:embed="rId4"/>
          <a:stretch>
            <a:fillRect/>
          </a:stretch>
        </p:blipFill>
        <p:spPr>
          <a:xfrm>
            <a:off x="558867" y="898071"/>
            <a:ext cx="3537971" cy="3087300"/>
          </a:xfrm>
          <a:prstGeom prst="rect">
            <a:avLst/>
          </a:prstGeom>
        </p:spPr>
      </p:pic>
      <p:pic>
        <p:nvPicPr>
          <p:cNvPr id="7" name="Picture 6">
            <a:extLst>
              <a:ext uri="{FF2B5EF4-FFF2-40B4-BE49-F238E27FC236}">
                <a16:creationId xmlns:a16="http://schemas.microsoft.com/office/drawing/2014/main" id="{866BCE05-CAB4-0641-3703-D1BA3B68E0C1}"/>
              </a:ext>
            </a:extLst>
          </p:cNvPr>
          <p:cNvPicPr>
            <a:picLocks noChangeAspect="1"/>
          </p:cNvPicPr>
          <p:nvPr/>
        </p:nvPicPr>
        <p:blipFill rotWithShape="1">
          <a:blip r:embed="rId5"/>
          <a:srcRect b="15873"/>
          <a:stretch/>
        </p:blipFill>
        <p:spPr>
          <a:xfrm>
            <a:off x="4867548" y="898071"/>
            <a:ext cx="3717585" cy="2996292"/>
          </a:xfrm>
          <a:prstGeom prst="rect">
            <a:avLst/>
          </a:prstGeom>
        </p:spPr>
      </p:pic>
      <p:sp>
        <p:nvSpPr>
          <p:cNvPr id="8" name="TextBox 7">
            <a:extLst>
              <a:ext uri="{FF2B5EF4-FFF2-40B4-BE49-F238E27FC236}">
                <a16:creationId xmlns:a16="http://schemas.microsoft.com/office/drawing/2014/main" id="{73F1E61D-FE3E-F2D5-314D-587640DBE240}"/>
              </a:ext>
            </a:extLst>
          </p:cNvPr>
          <p:cNvSpPr txBox="1"/>
          <p:nvPr/>
        </p:nvSpPr>
        <p:spPr>
          <a:xfrm>
            <a:off x="513148" y="4082144"/>
            <a:ext cx="8071985" cy="523220"/>
          </a:xfrm>
          <a:prstGeom prst="rect">
            <a:avLst/>
          </a:prstGeom>
          <a:noFill/>
        </p:spPr>
        <p:txBody>
          <a:bodyPr wrap="square" rtlCol="0">
            <a:spAutoFit/>
          </a:bodyPr>
          <a:lstStyle/>
          <a:p>
            <a:r>
              <a:rPr lang="en-IN" dirty="0"/>
              <a:t>Template matching can produce some good results when we opt for additional image enhancement techniques</a:t>
            </a:r>
          </a:p>
        </p:txBody>
      </p:sp>
      <p:pic>
        <p:nvPicPr>
          <p:cNvPr id="9" name="Picture 8">
            <a:extLst>
              <a:ext uri="{FF2B5EF4-FFF2-40B4-BE49-F238E27FC236}">
                <a16:creationId xmlns:a16="http://schemas.microsoft.com/office/drawing/2014/main" id="{981DE8CF-D5EF-4830-0C6A-6179103B076B}"/>
              </a:ext>
            </a:extLst>
          </p:cNvPr>
          <p:cNvPicPr>
            <a:picLocks noChangeAspect="1"/>
          </p:cNvPicPr>
          <p:nvPr/>
        </p:nvPicPr>
        <p:blipFill>
          <a:blip r:embed="rId2"/>
          <a:stretch>
            <a:fillRect/>
          </a:stretch>
        </p:blipFill>
        <p:spPr>
          <a:xfrm rot="5400000">
            <a:off x="4286248" y="326574"/>
            <a:ext cx="394521" cy="9320984"/>
          </a:xfrm>
          <a:prstGeom prst="rect">
            <a:avLst/>
          </a:prstGeom>
        </p:spPr>
      </p:pic>
      <p:sp>
        <p:nvSpPr>
          <p:cNvPr id="10" name="TextBox 9">
            <a:extLst>
              <a:ext uri="{FF2B5EF4-FFF2-40B4-BE49-F238E27FC236}">
                <a16:creationId xmlns:a16="http://schemas.microsoft.com/office/drawing/2014/main" id="{A52FD232-8F11-C9BD-FFAB-A6E59DF5C9E4}"/>
              </a:ext>
            </a:extLst>
          </p:cNvPr>
          <p:cNvSpPr txBox="1"/>
          <p:nvPr/>
        </p:nvSpPr>
        <p:spPr>
          <a:xfrm>
            <a:off x="2678366" y="4792355"/>
            <a:ext cx="3608134" cy="307777"/>
          </a:xfrm>
          <a:prstGeom prst="rect">
            <a:avLst/>
          </a:prstGeom>
          <a:noFill/>
        </p:spPr>
        <p:txBody>
          <a:bodyPr wrap="square" rtlCol="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Connected Devices and Wearables Lab, IIIT-B</a:t>
            </a:r>
            <a:endParaRPr lang="en-IN"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1113042"/>
      </p:ext>
    </p:extLst>
  </p:cSld>
  <p:clrMapOvr>
    <a:masterClrMapping/>
  </p:clrMapOvr>
</p:sld>
</file>

<file path=ppt/theme/theme1.xml><?xml version="1.0" encoding="utf-8"?>
<a:theme xmlns:a="http://schemas.openxmlformats.org/drawingml/2006/main" name="Perfume Creation Process Infographics">
  <a:themeElements>
    <a:clrScheme name="Simple Light">
      <a:dk1>
        <a:srgbClr val="000000"/>
      </a:dk1>
      <a:lt1>
        <a:srgbClr val="FFFFFF"/>
      </a:lt1>
      <a:dk2>
        <a:srgbClr val="6A913D"/>
      </a:dk2>
      <a:lt2>
        <a:srgbClr val="90AB39"/>
      </a:lt2>
      <a:accent1>
        <a:srgbClr val="EA637A"/>
      </a:accent1>
      <a:accent2>
        <a:srgbClr val="FFA2AA"/>
      </a:accent2>
      <a:accent3>
        <a:srgbClr val="D9CF64"/>
      </a:accent3>
      <a:accent4>
        <a:srgbClr val="E9DE6B"/>
      </a:accent4>
      <a:accent5>
        <a:srgbClr val="9C704B"/>
      </a:accent5>
      <a:accent6>
        <a:srgbClr val="F6CC9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e8301d3-2bdb-458a-b294-2e48cfd4efd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D0B2E2BFAE6E4888C9EC7B2AC13DB3" ma:contentTypeVersion="9" ma:contentTypeDescription="Create a new document." ma:contentTypeScope="" ma:versionID="249e5e69ca88439d85c4d1721b78bb79">
  <xsd:schema xmlns:xsd="http://www.w3.org/2001/XMLSchema" xmlns:xs="http://www.w3.org/2001/XMLSchema" xmlns:p="http://schemas.microsoft.com/office/2006/metadata/properties" xmlns:ns3="be8301d3-2bdb-458a-b294-2e48cfd4efd1" targetNamespace="http://schemas.microsoft.com/office/2006/metadata/properties" ma:root="true" ma:fieldsID="b32bec1d93e245cc2bfb08d1c2ed00e4" ns3:_="">
    <xsd:import namespace="be8301d3-2bdb-458a-b294-2e48cfd4efd1"/>
    <xsd:element name="properties">
      <xsd:complexType>
        <xsd:sequence>
          <xsd:element name="documentManagement">
            <xsd:complexType>
              <xsd:all>
                <xsd:element ref="ns3:MediaServiceMetadata" minOccurs="0"/>
                <xsd:element ref="ns3:MediaServiceFastMetadata" minOccurs="0"/>
                <xsd:element ref="ns3:_activity"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301d3-2bdb-458a-b294-2e48cfd4ef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09B791-309E-4FF7-819B-5A7BD0BD9082}">
  <ds:schemaRefs>
    <ds:schemaRef ds:uri="http://schemas.microsoft.com/sharepoint/v3/contenttype/forms"/>
  </ds:schemaRefs>
</ds:datastoreItem>
</file>

<file path=customXml/itemProps2.xml><?xml version="1.0" encoding="utf-8"?>
<ds:datastoreItem xmlns:ds="http://schemas.openxmlformats.org/officeDocument/2006/customXml" ds:itemID="{E99AA767-2F7A-4C2B-A015-34CAD8139EF9}">
  <ds:schemaRefs>
    <ds:schemaRef ds:uri="http://purl.org/dc/dcmitype/"/>
    <ds:schemaRef ds:uri="http://purl.org/dc/terms/"/>
    <ds:schemaRef ds:uri="http://www.w3.org/XML/1998/namespace"/>
    <ds:schemaRef ds:uri="http://schemas.microsoft.com/office/infopath/2007/PartnerControls"/>
    <ds:schemaRef ds:uri="http://purl.org/dc/elements/1.1/"/>
    <ds:schemaRef ds:uri="http://schemas.openxmlformats.org/package/2006/metadata/core-properties"/>
    <ds:schemaRef ds:uri="be8301d3-2bdb-458a-b294-2e48cfd4efd1"/>
    <ds:schemaRef ds:uri="http://schemas.microsoft.com/office/2006/documentManagement/types"/>
    <ds:schemaRef ds:uri="http://schemas.microsoft.com/office/2006/metadata/properties"/>
  </ds:schemaRefs>
</ds:datastoreItem>
</file>

<file path=customXml/itemProps3.xml><?xml version="1.0" encoding="utf-8"?>
<ds:datastoreItem xmlns:ds="http://schemas.openxmlformats.org/officeDocument/2006/customXml" ds:itemID="{66B0854C-9916-4FA5-A907-C441C5D86F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301d3-2bdb-458a-b294-2e48cfd4ef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23700</TotalTime>
  <Words>4849</Words>
  <Application>Microsoft Office PowerPoint</Application>
  <PresentationFormat>On-screen Show (16:9)</PresentationFormat>
  <Paragraphs>350</Paragraphs>
  <Slides>43</Slides>
  <Notes>16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43</vt:i4>
      </vt:variant>
    </vt:vector>
  </HeadingPairs>
  <TitlesOfParts>
    <vt:vector size="61" baseType="lpstr">
      <vt:lpstr>Roboto</vt:lpstr>
      <vt:lpstr>adonis-web</vt:lpstr>
      <vt:lpstr>Fira Sans Extra Condensed SemiBold</vt:lpstr>
      <vt:lpstr>Slack-Lato</vt:lpstr>
      <vt:lpstr>Google Sans</vt:lpstr>
      <vt:lpstr>CourierStd</vt:lpstr>
      <vt:lpstr>MinionPro-Bold</vt:lpstr>
      <vt:lpstr>Courier New</vt:lpstr>
      <vt:lpstr>WordVisiCarriageReturn_MSFontService</vt:lpstr>
      <vt:lpstr>MinionPro-Regular</vt:lpstr>
      <vt:lpstr>NimbusRomNo9L-Medi</vt:lpstr>
      <vt:lpstr>Calibri</vt:lpstr>
      <vt:lpstr>OpenSans-Bold</vt:lpstr>
      <vt:lpstr>NimbusRomNo9L-Regu</vt:lpstr>
      <vt:lpstr>Source Sans Pro</vt:lpstr>
      <vt:lpstr>Trebuchet MS</vt:lpstr>
      <vt:lpstr>Arial</vt:lpstr>
      <vt:lpstr>Perfume Creation Process Infographics</vt:lpstr>
      <vt:lpstr>VLC</vt:lpstr>
      <vt:lpstr>Project</vt:lpstr>
      <vt:lpstr>Abstact</vt:lpstr>
      <vt:lpstr>Different methods to detect  ON/OFF of LED from Image </vt:lpstr>
      <vt:lpstr>PowerPoint Presentation</vt:lpstr>
      <vt:lpstr>Thresholding</vt:lpstr>
      <vt:lpstr>Thresholding</vt:lpstr>
      <vt:lpstr>TEMPLATE MATCHING</vt:lpstr>
      <vt:lpstr>Template Matching</vt:lpstr>
      <vt:lpstr>Edge dection using canny filter</vt:lpstr>
      <vt:lpstr>Histogram Analysis</vt:lpstr>
      <vt:lpstr>Introduction</vt:lpstr>
      <vt:lpstr>HSV </vt:lpstr>
      <vt:lpstr>PowerPoint Presentation</vt:lpstr>
      <vt:lpstr>Green colour Segmentation</vt:lpstr>
      <vt:lpstr>Mask</vt:lpstr>
      <vt:lpstr>Contour Detection </vt:lpstr>
      <vt:lpstr>Region of Interest(ROI)</vt:lpstr>
      <vt:lpstr>CNN Module</vt:lpstr>
      <vt:lpstr>PowerPoint Presentation</vt:lpstr>
      <vt:lpstr>CNN </vt:lpstr>
      <vt:lpstr>CNN MODULE</vt:lpstr>
      <vt:lpstr>PowerPoint Presentation</vt:lpstr>
      <vt:lpstr>Introduction</vt:lpstr>
      <vt:lpstr> Auto –ML Packages   </vt:lpstr>
      <vt:lpstr>PowerPoint Presentation</vt:lpstr>
      <vt:lpstr>Google Cloud Auto-ML</vt:lpstr>
      <vt:lpstr>Microsoft Azure AutoML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Auto Keras </vt:lpstr>
      <vt:lpstr>Sample AutoKeras </vt:lpstr>
      <vt:lpstr>Sample Autokeras</vt:lpstr>
      <vt:lpstr>AUTO-SKLEARN</vt:lpstr>
      <vt:lpstr>Auto-sklearn</vt:lpstr>
      <vt:lpstr>CONCLUSION</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Course-EmbeddedSystems</dc:title>
  <dc:subject/>
  <dc:creator>Kurian Polachan</dc:creator>
  <cp:keywords/>
  <dc:description/>
  <cp:lastModifiedBy>DARA SAI KUMAR</cp:lastModifiedBy>
  <cp:revision>49</cp:revision>
  <cp:lastPrinted>2023-04-24T09:32:24Z</cp:lastPrinted>
  <dcterms:modified xsi:type="dcterms:W3CDTF">2023-07-26T16:15:27Z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0x01010019D0B2E2BFAE6E4888C9EC7B2AC13DB3</vt:lpwstr>
  </property>
</Properties>
</file>